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0.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6" r:id="rId2"/>
  </p:sldIdLst>
  <p:sldSz cx="43891200" cy="38404800"/>
  <p:notesSz cx="6858000" cy="9144000"/>
  <p:embeddedFontLst>
    <p:embeddedFont>
      <p:font typeface="Calibri" panose="020F0502020204030204" pitchFamily="34" charset="0"/>
      <p:regular r:id="rId4"/>
      <p:bold r:id="rId5"/>
      <p:italic r:id="rId6"/>
      <p:boldItalic r:id="rId7"/>
    </p:embeddedFont>
    <p:embeddedFont>
      <p:font typeface="Helvetica Neue" panose="02000503000000020004" pitchFamily="2"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 roundtripDataSignature="AMtx7mgUZ/EanI988gELEzf8evnhnh3MyA=="/>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443ED59-20C7-4FDF-8DCA-8A14D1AA1C8C}" name="Microsoft Office User" initials="MOU" userId="Microsoft Office User" providerId="None"/>
  <p188:author id="{69476EAC-FB54-8C2F-AB79-40A1C2D50B41}" name="Nicholas Kathios" initials="NK" userId="S::kathios.n@northeastern.edu::77c2cf40-b9b3-4832-a38c-f57aba02b30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CB86BA"/>
    <a:srgbClr val="CFC6D8"/>
    <a:srgbClr val="CA99A4"/>
    <a:srgbClr val="159BD4"/>
    <a:srgbClr val="161693"/>
    <a:srgbClr val="E7D3E1"/>
    <a:srgbClr val="F50005"/>
    <a:srgbClr val="9A0000"/>
    <a:srgbClr val="136E12"/>
    <a:srgbClr val="6161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393"/>
    <p:restoredTop sz="96296"/>
  </p:normalViewPr>
  <p:slideViewPr>
    <p:cSldViewPr snapToGrid="0" snapToObjects="1">
      <p:cViewPr varScale="1">
        <p:scale>
          <a:sx n="19" d="100"/>
          <a:sy n="19" d="100"/>
        </p:scale>
        <p:origin x="1752"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12" Type="http://customschemas.google.com/relationships/presentationmetadata" Target="metadata"/><Relationship Id="rId17" Type="http://schemas.microsoft.com/office/2018/10/relationships/authors" Targe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heme" Target="theme/theme1.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viewProps" Target="viewProps.xml"/></Relationships>
</file>

<file path=ppt/comments/modernComment_100_0.xml><?xml version="1.0" encoding="utf-8"?>
<p188:cmLst xmlns:a="http://schemas.openxmlformats.org/drawingml/2006/main" xmlns:r="http://schemas.openxmlformats.org/officeDocument/2006/relationships" xmlns:p188="http://schemas.microsoft.com/office/powerpoint/2018/8/main">
  <p188:cm id="{BEE493E1-CBDB-6A41-8EAB-AAF497C50B72}" authorId="{69476EAC-FB54-8C2F-AB79-40A1C2D50B41}" created="2023-03-22T16:23:20.838">
    <ac:deMkLst xmlns:ac="http://schemas.microsoft.com/office/drawing/2013/main/command">
      <pc:docMk xmlns:pc="http://schemas.microsoft.com/office/powerpoint/2013/main/command"/>
      <pc:sldMk xmlns:pc="http://schemas.microsoft.com/office/powerpoint/2013/main/command" cId="0" sldId="256"/>
      <ac:picMk id="85" creationId="{44913DE5-DE0C-3215-4C10-DCCDA29D821A}"/>
    </ac:deMkLst>
    <p188:txBody>
      <a:bodyPr/>
      <a:lstStyle/>
      <a:p>
        <a:r>
          <a:rPr lang="en-US"/>
          <a:t>Try MRIcron w/ additive</a:t>
        </a:r>
      </a:p>
    </p188:txBody>
  </p188:cm>
  <p188:cm id="{F8DC49CD-715F-724E-A5A9-BB040532CA46}" authorId="{69476EAC-FB54-8C2F-AB79-40A1C2D50B41}" created="2023-03-22T16:32:08.219">
    <ac:txMkLst xmlns:ac="http://schemas.microsoft.com/office/drawing/2013/main/command">
      <pc:docMk xmlns:pc="http://schemas.microsoft.com/office/powerpoint/2013/main/command"/>
      <pc:sldMk xmlns:pc="http://schemas.microsoft.com/office/powerpoint/2013/main/command" cId="0" sldId="256"/>
      <ac:spMk id="86" creationId="{00000000-0000-0000-0000-000000000000}"/>
      <ac:txMk cp="3037" len="102">
        <ac:context len="3141" hash="2483044505"/>
      </ac:txMk>
    </ac:txMkLst>
    <p188:pos x="13675016" y="9353091"/>
    <p188:txBody>
      <a:bodyPr/>
      <a:lstStyle/>
      <a:p>
        <a:r>
          <a:rPr lang="en-US"/>
          <a:t>Take out specific grants!!</a:t>
        </a:r>
      </a:p>
    </p188:txBody>
  </p188:cm>
</p188:cmLst>
</file>

<file path=ppt/media/hdphoto1.wdp>
</file>

<file path=ppt/media/image1.png>
</file>

<file path=ppt/media/image10.png>
</file>

<file path=ppt/media/image11.jp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jp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endParaRPr dirty="0"/>
          </a:p>
        </p:txBody>
      </p:sp>
      <p:sp>
        <p:nvSpPr>
          <p:cNvPr id="82" name="Google Shape;82;p1:notes"/>
          <p:cNvSpPr>
            <a:spLocks noGrp="1" noRot="1" noChangeAspect="1"/>
          </p:cNvSpPr>
          <p:nvPr>
            <p:ph type="sldImg" idx="2"/>
          </p:nvPr>
        </p:nvSpPr>
        <p:spPr>
          <a:xfrm>
            <a:off x="1470025" y="685800"/>
            <a:ext cx="39179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291840" y="6285233"/>
            <a:ext cx="37307520" cy="1337056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28800"/>
              <a:buFont typeface="Calibri"/>
              <a:buNone/>
              <a:defRPr sz="28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5486400" y="20171413"/>
            <a:ext cx="32918400" cy="9272267"/>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4800"/>
              </a:spcBef>
              <a:spcAft>
                <a:spcPts val="0"/>
              </a:spcAft>
              <a:buClr>
                <a:schemeClr val="dk1"/>
              </a:buClr>
              <a:buSzPts val="11520"/>
              <a:buNone/>
              <a:defRPr sz="11520"/>
            </a:lvl1pPr>
            <a:lvl2pPr lvl="1" algn="ctr">
              <a:lnSpc>
                <a:spcPct val="90000"/>
              </a:lnSpc>
              <a:spcBef>
                <a:spcPts val="2400"/>
              </a:spcBef>
              <a:spcAft>
                <a:spcPts val="0"/>
              </a:spcAft>
              <a:buClr>
                <a:schemeClr val="dk1"/>
              </a:buClr>
              <a:buSzPts val="9600"/>
              <a:buNone/>
              <a:defRPr sz="9600"/>
            </a:lvl2pPr>
            <a:lvl3pPr lvl="2" algn="ctr">
              <a:lnSpc>
                <a:spcPct val="90000"/>
              </a:lnSpc>
              <a:spcBef>
                <a:spcPts val="2400"/>
              </a:spcBef>
              <a:spcAft>
                <a:spcPts val="0"/>
              </a:spcAft>
              <a:buClr>
                <a:schemeClr val="dk1"/>
              </a:buClr>
              <a:buSzPts val="8640"/>
              <a:buNone/>
              <a:defRPr sz="8640"/>
            </a:lvl3pPr>
            <a:lvl4pPr lvl="3" algn="ctr">
              <a:lnSpc>
                <a:spcPct val="90000"/>
              </a:lnSpc>
              <a:spcBef>
                <a:spcPts val="2400"/>
              </a:spcBef>
              <a:spcAft>
                <a:spcPts val="0"/>
              </a:spcAft>
              <a:buClr>
                <a:schemeClr val="dk1"/>
              </a:buClr>
              <a:buSzPts val="7680"/>
              <a:buNone/>
              <a:defRPr sz="7680"/>
            </a:lvl4pPr>
            <a:lvl5pPr lvl="4" algn="ctr">
              <a:lnSpc>
                <a:spcPct val="90000"/>
              </a:lnSpc>
              <a:spcBef>
                <a:spcPts val="2400"/>
              </a:spcBef>
              <a:spcAft>
                <a:spcPts val="0"/>
              </a:spcAft>
              <a:buClr>
                <a:schemeClr val="dk1"/>
              </a:buClr>
              <a:buSzPts val="7680"/>
              <a:buNone/>
              <a:defRPr sz="7680"/>
            </a:lvl5pPr>
            <a:lvl6pPr lvl="5" algn="ctr">
              <a:lnSpc>
                <a:spcPct val="90000"/>
              </a:lnSpc>
              <a:spcBef>
                <a:spcPts val="2400"/>
              </a:spcBef>
              <a:spcAft>
                <a:spcPts val="0"/>
              </a:spcAft>
              <a:buClr>
                <a:schemeClr val="dk1"/>
              </a:buClr>
              <a:buSzPts val="7680"/>
              <a:buNone/>
              <a:defRPr sz="7680"/>
            </a:lvl6pPr>
            <a:lvl7pPr lvl="6" algn="ctr">
              <a:lnSpc>
                <a:spcPct val="90000"/>
              </a:lnSpc>
              <a:spcBef>
                <a:spcPts val="2400"/>
              </a:spcBef>
              <a:spcAft>
                <a:spcPts val="0"/>
              </a:spcAft>
              <a:buClr>
                <a:schemeClr val="dk1"/>
              </a:buClr>
              <a:buSzPts val="7680"/>
              <a:buNone/>
              <a:defRPr sz="7680"/>
            </a:lvl7pPr>
            <a:lvl8pPr lvl="7" algn="ctr">
              <a:lnSpc>
                <a:spcPct val="90000"/>
              </a:lnSpc>
              <a:spcBef>
                <a:spcPts val="2400"/>
              </a:spcBef>
              <a:spcAft>
                <a:spcPts val="0"/>
              </a:spcAft>
              <a:buClr>
                <a:schemeClr val="dk1"/>
              </a:buClr>
              <a:buSzPts val="7680"/>
              <a:buNone/>
              <a:defRPr sz="7680"/>
            </a:lvl8pPr>
            <a:lvl9pPr lvl="8" algn="ctr">
              <a:lnSpc>
                <a:spcPct val="90000"/>
              </a:lnSpc>
              <a:spcBef>
                <a:spcPts val="2400"/>
              </a:spcBef>
              <a:spcAft>
                <a:spcPts val="0"/>
              </a:spcAft>
              <a:buClr>
                <a:schemeClr val="dk1"/>
              </a:buClr>
              <a:buSzPts val="7680"/>
              <a:buNone/>
              <a:defRPr sz="7680"/>
            </a:lvl9pPr>
          </a:lstStyle>
          <a:p>
            <a:endParaRPr/>
          </a:p>
        </p:txBody>
      </p:sp>
      <p:sp>
        <p:nvSpPr>
          <p:cNvPr id="14" name="Google Shape;14;p3"/>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3017520" y="10223500"/>
            <a:ext cx="18653760" cy="243674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22219920" y="10223500"/>
            <a:ext cx="18653760" cy="243674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3" name="Google Shape;33;p6"/>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3023237"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3023242" y="9414513"/>
            <a:ext cx="18568032" cy="461390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39" name="Google Shape;39;p7"/>
          <p:cNvSpPr txBox="1">
            <a:spLocks noGrp="1"/>
          </p:cNvSpPr>
          <p:nvPr>
            <p:ph type="body" idx="2"/>
          </p:nvPr>
        </p:nvSpPr>
        <p:spPr>
          <a:xfrm>
            <a:off x="3023242" y="14028420"/>
            <a:ext cx="18568032" cy="206336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0" name="Google Shape;40;p7"/>
          <p:cNvSpPr txBox="1">
            <a:spLocks noGrp="1"/>
          </p:cNvSpPr>
          <p:nvPr>
            <p:ph type="body" idx="3"/>
          </p:nvPr>
        </p:nvSpPr>
        <p:spPr>
          <a:xfrm>
            <a:off x="22219922" y="9414513"/>
            <a:ext cx="18659477" cy="461390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41" name="Google Shape;41;p7"/>
          <p:cNvSpPr txBox="1">
            <a:spLocks noGrp="1"/>
          </p:cNvSpPr>
          <p:nvPr>
            <p:ph type="body" idx="4"/>
          </p:nvPr>
        </p:nvSpPr>
        <p:spPr>
          <a:xfrm>
            <a:off x="22219922" y="14028420"/>
            <a:ext cx="18659477" cy="206336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3023237" y="2560320"/>
            <a:ext cx="14156054" cy="896112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60"/>
              <a:buFont typeface="Calibri"/>
              <a:buNone/>
              <a:defRPr sz="153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18659477" y="5529588"/>
            <a:ext cx="22219920" cy="27292300"/>
          </a:xfrm>
          <a:prstGeom prst="rect">
            <a:avLst/>
          </a:prstGeom>
          <a:noFill/>
          <a:ln>
            <a:noFill/>
          </a:ln>
        </p:spPr>
        <p:txBody>
          <a:bodyPr spcFirstLastPara="1" wrap="square" lIns="91425" tIns="45700" rIns="91425" bIns="45700" anchor="t" anchorCtr="0">
            <a:normAutofit/>
          </a:bodyPr>
          <a:lstStyle>
            <a:lvl1pPr marL="457200" lvl="0" indent="-1203960" algn="l">
              <a:lnSpc>
                <a:spcPct val="90000"/>
              </a:lnSpc>
              <a:spcBef>
                <a:spcPts val="4800"/>
              </a:spcBef>
              <a:spcAft>
                <a:spcPts val="0"/>
              </a:spcAft>
              <a:buClr>
                <a:schemeClr val="dk1"/>
              </a:buClr>
              <a:buSzPts val="15360"/>
              <a:buChar char="•"/>
              <a:defRPr sz="15360"/>
            </a:lvl1pPr>
            <a:lvl2pPr marL="914400" lvl="1" indent="-1082040" algn="l">
              <a:lnSpc>
                <a:spcPct val="90000"/>
              </a:lnSpc>
              <a:spcBef>
                <a:spcPts val="2400"/>
              </a:spcBef>
              <a:spcAft>
                <a:spcPts val="0"/>
              </a:spcAft>
              <a:buClr>
                <a:schemeClr val="dk1"/>
              </a:buClr>
              <a:buSzPts val="13440"/>
              <a:buChar char="•"/>
              <a:defRPr sz="13439"/>
            </a:lvl2pPr>
            <a:lvl3pPr marL="1371600" lvl="2" indent="-960120" algn="l">
              <a:lnSpc>
                <a:spcPct val="90000"/>
              </a:lnSpc>
              <a:spcBef>
                <a:spcPts val="2400"/>
              </a:spcBef>
              <a:spcAft>
                <a:spcPts val="0"/>
              </a:spcAft>
              <a:buClr>
                <a:schemeClr val="dk1"/>
              </a:buClr>
              <a:buSzPts val="11520"/>
              <a:buChar char="•"/>
              <a:defRPr sz="11520"/>
            </a:lvl3pPr>
            <a:lvl4pPr marL="1828800" lvl="3" indent="-838200" algn="l">
              <a:lnSpc>
                <a:spcPct val="90000"/>
              </a:lnSpc>
              <a:spcBef>
                <a:spcPts val="2400"/>
              </a:spcBef>
              <a:spcAft>
                <a:spcPts val="0"/>
              </a:spcAft>
              <a:buClr>
                <a:schemeClr val="dk1"/>
              </a:buClr>
              <a:buSzPts val="9600"/>
              <a:buChar char="•"/>
              <a:defRPr sz="9600"/>
            </a:lvl4pPr>
            <a:lvl5pPr marL="2286000" lvl="4" indent="-838200" algn="l">
              <a:lnSpc>
                <a:spcPct val="90000"/>
              </a:lnSpc>
              <a:spcBef>
                <a:spcPts val="2400"/>
              </a:spcBef>
              <a:spcAft>
                <a:spcPts val="0"/>
              </a:spcAft>
              <a:buClr>
                <a:schemeClr val="dk1"/>
              </a:buClr>
              <a:buSzPts val="9600"/>
              <a:buChar char="•"/>
              <a:defRPr sz="9600"/>
            </a:lvl5pPr>
            <a:lvl6pPr marL="2743200" lvl="5" indent="-838200" algn="l">
              <a:lnSpc>
                <a:spcPct val="90000"/>
              </a:lnSpc>
              <a:spcBef>
                <a:spcPts val="2400"/>
              </a:spcBef>
              <a:spcAft>
                <a:spcPts val="0"/>
              </a:spcAft>
              <a:buClr>
                <a:schemeClr val="dk1"/>
              </a:buClr>
              <a:buSzPts val="9600"/>
              <a:buChar char="•"/>
              <a:defRPr sz="9600"/>
            </a:lvl6pPr>
            <a:lvl7pPr marL="3200400" lvl="6" indent="-838200" algn="l">
              <a:lnSpc>
                <a:spcPct val="90000"/>
              </a:lnSpc>
              <a:spcBef>
                <a:spcPts val="2400"/>
              </a:spcBef>
              <a:spcAft>
                <a:spcPts val="0"/>
              </a:spcAft>
              <a:buClr>
                <a:schemeClr val="dk1"/>
              </a:buClr>
              <a:buSzPts val="9600"/>
              <a:buChar char="•"/>
              <a:defRPr sz="9600"/>
            </a:lvl7pPr>
            <a:lvl8pPr marL="3657600" lvl="7" indent="-838200" algn="l">
              <a:lnSpc>
                <a:spcPct val="90000"/>
              </a:lnSpc>
              <a:spcBef>
                <a:spcPts val="2400"/>
              </a:spcBef>
              <a:spcAft>
                <a:spcPts val="0"/>
              </a:spcAft>
              <a:buClr>
                <a:schemeClr val="dk1"/>
              </a:buClr>
              <a:buSzPts val="9600"/>
              <a:buChar char="•"/>
              <a:defRPr sz="9600"/>
            </a:lvl8pPr>
            <a:lvl9pPr marL="4114800" lvl="8" indent="-838200" algn="l">
              <a:lnSpc>
                <a:spcPct val="90000"/>
              </a:lnSpc>
              <a:spcBef>
                <a:spcPts val="2400"/>
              </a:spcBef>
              <a:spcAft>
                <a:spcPts val="0"/>
              </a:spcAft>
              <a:buClr>
                <a:schemeClr val="dk1"/>
              </a:buClr>
              <a:buSzPts val="9600"/>
              <a:buChar char="•"/>
              <a:defRPr sz="9600"/>
            </a:lvl9pPr>
          </a:lstStyle>
          <a:p>
            <a:endParaRPr/>
          </a:p>
        </p:txBody>
      </p:sp>
      <p:sp>
        <p:nvSpPr>
          <p:cNvPr id="57" name="Google Shape;57;p10"/>
          <p:cNvSpPr txBox="1">
            <a:spLocks noGrp="1"/>
          </p:cNvSpPr>
          <p:nvPr>
            <p:ph type="body" idx="2"/>
          </p:nvPr>
        </p:nvSpPr>
        <p:spPr>
          <a:xfrm>
            <a:off x="3023237" y="11521440"/>
            <a:ext cx="14156054" cy="213448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58" name="Google Shape;58;p10"/>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023237" y="2560320"/>
            <a:ext cx="14156054" cy="896112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60"/>
              <a:buFont typeface="Calibri"/>
              <a:buNone/>
              <a:defRPr sz="153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1"/>
          <p:cNvSpPr>
            <a:spLocks noGrp="1"/>
          </p:cNvSpPr>
          <p:nvPr>
            <p:ph type="pic" idx="2"/>
          </p:nvPr>
        </p:nvSpPr>
        <p:spPr>
          <a:xfrm>
            <a:off x="18659477" y="5529588"/>
            <a:ext cx="22219920" cy="27292300"/>
          </a:xfrm>
          <a:prstGeom prst="rect">
            <a:avLst/>
          </a:prstGeom>
          <a:noFill/>
          <a:ln>
            <a:noFill/>
          </a:ln>
        </p:spPr>
      </p:sp>
      <p:sp>
        <p:nvSpPr>
          <p:cNvPr id="64" name="Google Shape;64;p11"/>
          <p:cNvSpPr txBox="1">
            <a:spLocks noGrp="1"/>
          </p:cNvSpPr>
          <p:nvPr>
            <p:ph type="body" idx="1"/>
          </p:nvPr>
        </p:nvSpPr>
        <p:spPr>
          <a:xfrm>
            <a:off x="3023237" y="11521440"/>
            <a:ext cx="14156054" cy="213448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65" name="Google Shape;65;p11"/>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9761854" y="3479167"/>
            <a:ext cx="24367493" cy="3785616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19868515" y="13585826"/>
            <a:ext cx="32546293" cy="946404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666116" y="4396107"/>
            <a:ext cx="32546293" cy="2784348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8E6E6"/>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21120"/>
              <a:buFont typeface="Calibri"/>
              <a:buNone/>
              <a:defRPr sz="2112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
          <p:cNvSpPr txBox="1">
            <a:spLocks noGrp="1"/>
          </p:cNvSpPr>
          <p:nvPr>
            <p:ph type="body" idx="1"/>
          </p:nvPr>
        </p:nvSpPr>
        <p:spPr>
          <a:xfrm>
            <a:off x="3017520" y="10223500"/>
            <a:ext cx="37856160" cy="24367493"/>
          </a:xfrm>
          <a:prstGeom prst="rect">
            <a:avLst/>
          </a:prstGeom>
          <a:noFill/>
          <a:ln>
            <a:noFill/>
          </a:ln>
        </p:spPr>
        <p:txBody>
          <a:bodyPr spcFirstLastPara="1" wrap="square" lIns="91425" tIns="45700" rIns="91425" bIns="45700" anchor="t" anchorCtr="0">
            <a:normAutofit/>
          </a:bodyPr>
          <a:lstStyle>
            <a:lvl1pPr marL="457200" marR="0" lvl="0" indent="-1082040" algn="l" rtl="0">
              <a:lnSpc>
                <a:spcPct val="90000"/>
              </a:lnSpc>
              <a:spcBef>
                <a:spcPts val="4800"/>
              </a:spcBef>
              <a:spcAft>
                <a:spcPts val="0"/>
              </a:spcAft>
              <a:buClr>
                <a:schemeClr val="dk1"/>
              </a:buClr>
              <a:buSzPts val="13440"/>
              <a:buFont typeface="Arial"/>
              <a:buChar char="•"/>
              <a:defRPr sz="13439"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5760" b="0" i="0" u="none" strike="noStrike" cap="none">
                <a:solidFill>
                  <a:srgbClr val="888888"/>
                </a:solidFill>
                <a:latin typeface="Calibri"/>
                <a:ea typeface="Calibri"/>
                <a:cs typeface="Calibri"/>
                <a:sym typeface="Calibri"/>
              </a:defRPr>
            </a:lvl1pPr>
            <a:lvl2pPr marL="0" marR="0" lvl="1" indent="0" algn="r" rtl="0">
              <a:spcBef>
                <a:spcPts val="0"/>
              </a:spcBef>
              <a:buNone/>
              <a:defRPr sz="5760" b="0" i="0" u="none" strike="noStrike" cap="none">
                <a:solidFill>
                  <a:srgbClr val="888888"/>
                </a:solidFill>
                <a:latin typeface="Calibri"/>
                <a:ea typeface="Calibri"/>
                <a:cs typeface="Calibri"/>
                <a:sym typeface="Calibri"/>
              </a:defRPr>
            </a:lvl2pPr>
            <a:lvl3pPr marL="0" marR="0" lvl="2" indent="0" algn="r" rtl="0">
              <a:spcBef>
                <a:spcPts val="0"/>
              </a:spcBef>
              <a:buNone/>
              <a:defRPr sz="5760" b="0" i="0" u="none" strike="noStrike" cap="none">
                <a:solidFill>
                  <a:srgbClr val="888888"/>
                </a:solidFill>
                <a:latin typeface="Calibri"/>
                <a:ea typeface="Calibri"/>
                <a:cs typeface="Calibri"/>
                <a:sym typeface="Calibri"/>
              </a:defRPr>
            </a:lvl3pPr>
            <a:lvl4pPr marL="0" marR="0" lvl="3" indent="0" algn="r" rtl="0">
              <a:spcBef>
                <a:spcPts val="0"/>
              </a:spcBef>
              <a:buNone/>
              <a:defRPr sz="5760" b="0" i="0" u="none" strike="noStrike" cap="none">
                <a:solidFill>
                  <a:srgbClr val="888888"/>
                </a:solidFill>
                <a:latin typeface="Calibri"/>
                <a:ea typeface="Calibri"/>
                <a:cs typeface="Calibri"/>
                <a:sym typeface="Calibri"/>
              </a:defRPr>
            </a:lvl4pPr>
            <a:lvl5pPr marL="0" marR="0" lvl="4" indent="0" algn="r" rtl="0">
              <a:spcBef>
                <a:spcPts val="0"/>
              </a:spcBef>
              <a:buNone/>
              <a:defRPr sz="5760" b="0" i="0" u="none" strike="noStrike" cap="none">
                <a:solidFill>
                  <a:srgbClr val="888888"/>
                </a:solidFill>
                <a:latin typeface="Calibri"/>
                <a:ea typeface="Calibri"/>
                <a:cs typeface="Calibri"/>
                <a:sym typeface="Calibri"/>
              </a:defRPr>
            </a:lvl5pPr>
            <a:lvl6pPr marL="0" marR="0" lvl="5" indent="0" algn="r" rtl="0">
              <a:spcBef>
                <a:spcPts val="0"/>
              </a:spcBef>
              <a:buNone/>
              <a:defRPr sz="5760" b="0" i="0" u="none" strike="noStrike" cap="none">
                <a:solidFill>
                  <a:srgbClr val="888888"/>
                </a:solidFill>
                <a:latin typeface="Calibri"/>
                <a:ea typeface="Calibri"/>
                <a:cs typeface="Calibri"/>
                <a:sym typeface="Calibri"/>
              </a:defRPr>
            </a:lvl6pPr>
            <a:lvl7pPr marL="0" marR="0" lvl="6" indent="0" algn="r" rtl="0">
              <a:spcBef>
                <a:spcPts val="0"/>
              </a:spcBef>
              <a:buNone/>
              <a:defRPr sz="5760" b="0" i="0" u="none" strike="noStrike" cap="none">
                <a:solidFill>
                  <a:srgbClr val="888888"/>
                </a:solidFill>
                <a:latin typeface="Calibri"/>
                <a:ea typeface="Calibri"/>
                <a:cs typeface="Calibri"/>
                <a:sym typeface="Calibri"/>
              </a:defRPr>
            </a:lvl7pPr>
            <a:lvl8pPr marL="0" marR="0" lvl="7" indent="0" algn="r" rtl="0">
              <a:spcBef>
                <a:spcPts val="0"/>
              </a:spcBef>
              <a:buNone/>
              <a:defRPr sz="5760" b="0" i="0" u="none" strike="noStrike" cap="none">
                <a:solidFill>
                  <a:srgbClr val="888888"/>
                </a:solidFill>
                <a:latin typeface="Calibri"/>
                <a:ea typeface="Calibri"/>
                <a:cs typeface="Calibri"/>
                <a:sym typeface="Calibri"/>
              </a:defRPr>
            </a:lvl8pPr>
            <a:lvl9pPr marL="0" marR="0" lvl="8" indent="0" algn="r" rtl="0">
              <a:spcBef>
                <a:spcPts val="0"/>
              </a:spcBef>
              <a:buNone/>
              <a:defRPr sz="576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hyperlink" Target="https://www.frontiersin.org/article/10.3389/fnhum.2020.00280" TargetMode="External"/><Relationship Id="rId18" Type="http://schemas.openxmlformats.org/officeDocument/2006/relationships/image" Target="../media/image5.png"/><Relationship Id="rId26" Type="http://schemas.openxmlformats.org/officeDocument/2006/relationships/image" Target="../media/image12.jpg"/><Relationship Id="rId39" Type="http://schemas.openxmlformats.org/officeDocument/2006/relationships/image" Target="../media/image25.jpg"/><Relationship Id="rId21" Type="http://schemas.openxmlformats.org/officeDocument/2006/relationships/image" Target="../media/image7.png"/><Relationship Id="rId34" Type="http://schemas.openxmlformats.org/officeDocument/2006/relationships/image" Target="../media/image20.png"/><Relationship Id="rId42" Type="http://schemas.openxmlformats.org/officeDocument/2006/relationships/image" Target="../media/image28.png"/><Relationship Id="rId7" Type="http://schemas.openxmlformats.org/officeDocument/2006/relationships/hyperlink" Target="https://doi.org/10.3389/fpsyg.2017.00431" TargetMode="External"/><Relationship Id="rId2" Type="http://schemas.openxmlformats.org/officeDocument/2006/relationships/notesSlide" Target="../notesSlides/notesSlide1.xml"/><Relationship Id="rId16" Type="http://schemas.openxmlformats.org/officeDocument/2006/relationships/image" Target="../media/image3.png"/><Relationship Id="rId20" Type="http://schemas.openxmlformats.org/officeDocument/2006/relationships/image" Target="../media/image6.png"/><Relationship Id="rId29" Type="http://schemas.openxmlformats.org/officeDocument/2006/relationships/image" Target="../media/image15.png"/><Relationship Id="rId41" Type="http://schemas.openxmlformats.org/officeDocument/2006/relationships/image" Target="../media/image27.png"/><Relationship Id="rId1" Type="http://schemas.openxmlformats.org/officeDocument/2006/relationships/slideLayout" Target="../slideLayouts/slideLayout1.xml"/><Relationship Id="rId6" Type="http://schemas.openxmlformats.org/officeDocument/2006/relationships/hyperlink" Target="https://doi.org/10.3233/JAD-180627" TargetMode="External"/><Relationship Id="rId11" Type="http://schemas.openxmlformats.org/officeDocument/2006/relationships/hyperlink" Target="https://doi.org/10.1177/2059204320948315" TargetMode="External"/><Relationship Id="rId24" Type="http://schemas.openxmlformats.org/officeDocument/2006/relationships/image" Target="../media/image10.png"/><Relationship Id="rId32" Type="http://schemas.openxmlformats.org/officeDocument/2006/relationships/image" Target="../media/image18.png"/><Relationship Id="rId37" Type="http://schemas.openxmlformats.org/officeDocument/2006/relationships/image" Target="../media/image23.jpg"/><Relationship Id="rId40" Type="http://schemas.openxmlformats.org/officeDocument/2006/relationships/image" Target="../media/image26.png"/><Relationship Id="rId5" Type="http://schemas.openxmlformats.org/officeDocument/2006/relationships/hyperlink" Target="https://doi.org/10.1177/2059204320965058" TargetMode="External"/><Relationship Id="rId15" Type="http://schemas.openxmlformats.org/officeDocument/2006/relationships/image" Target="../media/image2.png"/><Relationship Id="rId23" Type="http://schemas.openxmlformats.org/officeDocument/2006/relationships/image" Target="../media/image9.png"/><Relationship Id="rId28" Type="http://schemas.openxmlformats.org/officeDocument/2006/relationships/image" Target="../media/image14.png"/><Relationship Id="rId36" Type="http://schemas.openxmlformats.org/officeDocument/2006/relationships/image" Target="../media/image22.png"/><Relationship Id="rId10" Type="http://schemas.openxmlformats.org/officeDocument/2006/relationships/hyperlink" Target="https://doi.org/10.1111/nyas.14867" TargetMode="External"/><Relationship Id="rId19" Type="http://schemas.microsoft.com/office/2007/relationships/hdphoto" Target="../media/hdphoto1.wdp"/><Relationship Id="rId31" Type="http://schemas.openxmlformats.org/officeDocument/2006/relationships/image" Target="../media/image17.png"/><Relationship Id="rId4" Type="http://schemas.openxmlformats.org/officeDocument/2006/relationships/hyperlink" Target="https://doi.org/10.3758/BF03211330" TargetMode="External"/><Relationship Id="rId9" Type="http://schemas.openxmlformats.org/officeDocument/2006/relationships/hyperlink" Target="https://doi.org/10.1016/j.dcn.2015.12.006" TargetMode="External"/><Relationship Id="rId14" Type="http://schemas.openxmlformats.org/officeDocument/2006/relationships/image" Target="../media/image1.png"/><Relationship Id="rId22" Type="http://schemas.openxmlformats.org/officeDocument/2006/relationships/image" Target="../media/image8.png"/><Relationship Id="rId27" Type="http://schemas.openxmlformats.org/officeDocument/2006/relationships/image" Target="../media/image13.jpg"/><Relationship Id="rId30" Type="http://schemas.openxmlformats.org/officeDocument/2006/relationships/image" Target="../media/image16.png"/><Relationship Id="rId35" Type="http://schemas.openxmlformats.org/officeDocument/2006/relationships/image" Target="../media/image21.png"/><Relationship Id="rId8" Type="http://schemas.openxmlformats.org/officeDocument/2006/relationships/hyperlink" Target="https://doi.org/10.1111/nyas.14241" TargetMode="External"/><Relationship Id="rId3" Type="http://schemas.microsoft.com/office/2018/10/relationships/comments" Target="../comments/modernComment_100_0.xml"/><Relationship Id="rId12" Type="http://schemas.openxmlformats.org/officeDocument/2006/relationships/hyperlink" Target="https://doi.org/10.1089/brain.2012.0073" TargetMode="External"/><Relationship Id="rId17" Type="http://schemas.openxmlformats.org/officeDocument/2006/relationships/image" Target="../media/image4.png"/><Relationship Id="rId25" Type="http://schemas.openxmlformats.org/officeDocument/2006/relationships/image" Target="../media/image11.jpg"/><Relationship Id="rId33" Type="http://schemas.openxmlformats.org/officeDocument/2006/relationships/image" Target="../media/image19.png"/><Relationship Id="rId38" Type="http://schemas.openxmlformats.org/officeDocument/2006/relationships/image" Target="../media/image24.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3"/>
        <p:cNvGrpSpPr/>
        <p:nvPr/>
      </p:nvGrpSpPr>
      <p:grpSpPr>
        <a:xfrm>
          <a:off x="0" y="0"/>
          <a:ext cx="0" cy="0"/>
          <a:chOff x="0" y="0"/>
          <a:chExt cx="0" cy="0"/>
        </a:xfrm>
      </p:grpSpPr>
      <p:sp>
        <p:nvSpPr>
          <p:cNvPr id="18" name="Google Shape;121;p1">
            <a:extLst>
              <a:ext uri="{FF2B5EF4-FFF2-40B4-BE49-F238E27FC236}">
                <a16:creationId xmlns:a16="http://schemas.microsoft.com/office/drawing/2014/main" id="{FAC2F673-5E8E-F280-2746-17113F14127F}"/>
              </a:ext>
            </a:extLst>
          </p:cNvPr>
          <p:cNvSpPr/>
          <p:nvPr/>
        </p:nvSpPr>
        <p:spPr>
          <a:xfrm>
            <a:off x="615199" y="18340761"/>
            <a:ext cx="13880592" cy="2004578"/>
          </a:xfrm>
          <a:prstGeom prst="rect">
            <a:avLst/>
          </a:prstGeom>
          <a:gradFill flip="none" rotWithShape="1">
            <a:gsLst>
              <a:gs pos="0">
                <a:srgbClr val="9A0000">
                  <a:tint val="66000"/>
                  <a:satMod val="160000"/>
                </a:srgbClr>
              </a:gs>
              <a:gs pos="50000">
                <a:srgbClr val="9A0000">
                  <a:tint val="44500"/>
                  <a:satMod val="160000"/>
                </a:srgbClr>
              </a:gs>
              <a:gs pos="100000">
                <a:srgbClr val="9A0000">
                  <a:tint val="23500"/>
                  <a:satMod val="160000"/>
                </a:srgbClr>
              </a:gs>
            </a:gsLst>
            <a:lin ang="2700000" scaled="1"/>
            <a:tileRect/>
          </a:gra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5200" dirty="0">
              <a:latin typeface="Arial" panose="020B0604020202020204" pitchFamily="34" charset="0"/>
              <a:cs typeface="Arial" panose="020B0604020202020204" pitchFamily="34" charset="0"/>
            </a:endParaRPr>
          </a:p>
        </p:txBody>
      </p:sp>
      <p:sp>
        <p:nvSpPr>
          <p:cNvPr id="84" name="Google Shape;84;p1"/>
          <p:cNvSpPr/>
          <p:nvPr/>
        </p:nvSpPr>
        <p:spPr>
          <a:xfrm>
            <a:off x="645458" y="501352"/>
            <a:ext cx="42563671" cy="4424676"/>
          </a:xfrm>
          <a:prstGeom prst="rect">
            <a:avLst/>
          </a:prstGeom>
          <a:solidFill>
            <a:srgbClr val="9A0000"/>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algn="ctr"/>
            <a:r>
              <a:rPr lang="en-US" sz="72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Age-Specific Effects of Music Encoding on Reward and </a:t>
            </a:r>
          </a:p>
          <a:p>
            <a:pPr algn="ctr"/>
            <a:r>
              <a:rPr lang="en-US" sz="72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Memory Systems in Healthy and Cognitively Impaired Aging</a:t>
            </a:r>
          </a:p>
          <a:p>
            <a:pPr lvl="0" algn="ctr"/>
            <a:r>
              <a:rPr lang="en-US" sz="48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Nicholas </a:t>
            </a:r>
            <a:r>
              <a:rPr lang="en-US" sz="4800" b="0" i="0" u="none" strike="noStrike" cap="none" dirty="0" err="1">
                <a:solidFill>
                  <a:schemeClr val="lt1"/>
                </a:solidFill>
                <a:latin typeface="Arial" panose="020B0604020202020204" pitchFamily="34" charset="0"/>
                <a:ea typeface="Helvetica Neue"/>
                <a:cs typeface="Arial" panose="020B0604020202020204" pitchFamily="34" charset="0"/>
                <a:sym typeface="Helvetica Neue"/>
              </a:rPr>
              <a:t>Kathios</a:t>
            </a:r>
            <a:r>
              <a:rPr lang="en-US" sz="48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 Laurel </a:t>
            </a:r>
            <a:r>
              <a:rPr lang="en-US" sz="4800" b="0" i="0" u="none" strike="noStrike" cap="none" dirty="0" err="1">
                <a:solidFill>
                  <a:schemeClr val="lt1"/>
                </a:solidFill>
                <a:latin typeface="Arial" panose="020B0604020202020204" pitchFamily="34" charset="0"/>
                <a:ea typeface="Helvetica Neue"/>
                <a:cs typeface="Arial" panose="020B0604020202020204" pitchFamily="34" charset="0"/>
                <a:sym typeface="Helvetica Neue"/>
              </a:rPr>
              <a:t>Gabard-Durnam</a:t>
            </a:r>
            <a:r>
              <a:rPr lang="en-US" sz="48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 Psyche Loui  </a:t>
            </a:r>
            <a:endParaRPr lang="en-US" sz="1200" dirty="0">
              <a:latin typeface="Arial" panose="020B0604020202020204" pitchFamily="34" charset="0"/>
              <a:cs typeface="Arial" panose="020B0604020202020204" pitchFamily="34" charset="0"/>
            </a:endParaRPr>
          </a:p>
          <a:p>
            <a:pPr marL="0" marR="0" lvl="0" indent="0" algn="ctr" rtl="0">
              <a:spcBef>
                <a:spcPts val="0"/>
              </a:spcBef>
              <a:spcAft>
                <a:spcPts val="0"/>
              </a:spcAft>
              <a:buNone/>
            </a:pPr>
            <a:r>
              <a:rPr lang="en-US" sz="48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Northeastern University, Boston, MA</a:t>
            </a:r>
            <a:endParaRPr sz="1600" dirty="0">
              <a:latin typeface="Arial" panose="020B0604020202020204" pitchFamily="34" charset="0"/>
              <a:cs typeface="Arial" panose="020B0604020202020204" pitchFamily="34" charset="0"/>
            </a:endParaRPr>
          </a:p>
        </p:txBody>
      </p:sp>
      <p:sp>
        <p:nvSpPr>
          <p:cNvPr id="86" name="Google Shape;86;p1"/>
          <p:cNvSpPr/>
          <p:nvPr/>
        </p:nvSpPr>
        <p:spPr>
          <a:xfrm>
            <a:off x="29331764" y="28781886"/>
            <a:ext cx="13811654" cy="9955694"/>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algn="just" fontAlgn="base"/>
            <a:r>
              <a:rPr lang="en-US" sz="3200" b="0" i="0" u="none" strike="noStrike" dirty="0">
                <a:solidFill>
                  <a:srgbClr val="000000"/>
                </a:solidFill>
                <a:effectLst/>
                <a:latin typeface="Arial" panose="020B0604020202020204" pitchFamily="34" charset="0"/>
              </a:rPr>
              <a:t>Our results provide neuroscientific evidence that parallels the “reminiscence bump” effect in older adults. Adolescent music elicited greater </a:t>
            </a:r>
            <a:r>
              <a:rPr lang="en-US" sz="3200" b="0" i="0" u="none" strike="noStrike" dirty="0" err="1">
                <a:solidFill>
                  <a:srgbClr val="000000"/>
                </a:solidFill>
                <a:effectLst/>
                <a:latin typeface="Arial" panose="020B0604020202020204" pitchFamily="34" charset="0"/>
              </a:rPr>
              <a:t>fronto</a:t>
            </a:r>
            <a:r>
              <a:rPr lang="en-US" sz="3200" b="0" i="0" u="none" strike="noStrike" dirty="0">
                <a:solidFill>
                  <a:srgbClr val="000000"/>
                </a:solidFill>
                <a:effectLst/>
                <a:latin typeface="Arial" panose="020B0604020202020204" pitchFamily="34" charset="0"/>
              </a:rPr>
              <a:t>-striatal connectivity in the cognitively healthy group; these differences generalized towards reward system connectivity with the auditory system and mPFC in those with MCI/SCD. Music experienced during adolescence may be particularly emotionally salient, leading to both increased lifelong consolidation of associated memories and heightened coactivation of memory and reward systems. This offers insight as to why music-evoked memories may be protected against neurodegeneration and highlights the utility of music from early development in both clinical and everyday settings.</a:t>
            </a: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algn="just"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algn="just"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algn="just" fontAlgn="base"/>
            <a:endParaRPr lang="en-US" sz="1000" dirty="0">
              <a:solidFill>
                <a:schemeClr val="dk1"/>
              </a:solidFill>
              <a:latin typeface="Arial" panose="020B0604020202020204" pitchFamily="34" charset="0"/>
              <a:ea typeface="Helvetica Neue"/>
              <a:cs typeface="Arial" panose="020B0604020202020204" pitchFamily="34" charset="0"/>
              <a:sym typeface="Helvetica Neue"/>
            </a:endParaRPr>
          </a:p>
          <a:p>
            <a:pPr marL="228600" indent="-228600" algn="just">
              <a:buFont typeface="+mj-lt"/>
              <a:buAutoNum type="arabicPeriod"/>
            </a:pPr>
            <a:r>
              <a:rPr lang="en-US" sz="1000" dirty="0">
                <a:latin typeface="Arial" panose="020B0604020202020204" pitchFamily="34" charset="0"/>
                <a:cs typeface="Arial" panose="020B0604020202020204" pitchFamily="34" charset="0"/>
              </a:rPr>
              <a:t>Rubin, D. C., &amp; </a:t>
            </a:r>
            <a:r>
              <a:rPr lang="en-US" sz="1000" dirty="0" err="1">
                <a:latin typeface="Arial" panose="020B0604020202020204" pitchFamily="34" charset="0"/>
                <a:cs typeface="Arial" panose="020B0604020202020204" pitchFamily="34" charset="0"/>
              </a:rPr>
              <a:t>Schulkind</a:t>
            </a:r>
            <a:r>
              <a:rPr lang="en-US" sz="1000" dirty="0">
                <a:latin typeface="Arial" panose="020B0604020202020204" pitchFamily="34" charset="0"/>
                <a:cs typeface="Arial" panose="020B0604020202020204" pitchFamily="34" charset="0"/>
              </a:rPr>
              <a:t>, M. D. (1997). The distribution of autobiographical memories across the lifespan. </a:t>
            </a:r>
            <a:r>
              <a:rPr lang="en-US" sz="1000" i="1" dirty="0">
                <a:latin typeface="Arial" panose="020B0604020202020204" pitchFamily="34" charset="0"/>
                <a:cs typeface="Arial" panose="020B0604020202020204" pitchFamily="34" charset="0"/>
              </a:rPr>
              <a:t>Memory &amp; Cognition</a:t>
            </a:r>
            <a:r>
              <a:rPr lang="en-US" sz="1000" dirty="0">
                <a:latin typeface="Arial" panose="020B0604020202020204" pitchFamily="34" charset="0"/>
                <a:cs typeface="Arial" panose="020B0604020202020204" pitchFamily="34" charset="0"/>
              </a:rPr>
              <a:t>, </a:t>
            </a:r>
            <a:r>
              <a:rPr lang="en-US" sz="1000" i="1" dirty="0">
                <a:latin typeface="Arial" panose="020B0604020202020204" pitchFamily="34" charset="0"/>
                <a:cs typeface="Arial" panose="020B0604020202020204" pitchFamily="34" charset="0"/>
              </a:rPr>
              <a:t>25</a:t>
            </a:r>
            <a:r>
              <a:rPr lang="en-US" sz="1000" dirty="0">
                <a:latin typeface="Arial" panose="020B0604020202020204" pitchFamily="34" charset="0"/>
                <a:cs typeface="Arial" panose="020B0604020202020204" pitchFamily="34" charset="0"/>
              </a:rPr>
              <a:t>(6), 859–866. </a:t>
            </a:r>
            <a:r>
              <a:rPr lang="en-US" sz="1000" dirty="0">
                <a:latin typeface="Arial" panose="020B0604020202020204" pitchFamily="34" charset="0"/>
                <a:cs typeface="Arial" panose="020B0604020202020204" pitchFamily="34" charset="0"/>
                <a:hlinkClick r:id="rId4"/>
              </a:rPr>
              <a:t>https://doi.org/10.3758/BF03211330</a:t>
            </a:r>
            <a:endParaRPr lang="en-US" sz="1000" dirty="0">
              <a:solidFill>
                <a:schemeClr val="dk1"/>
              </a:solidFill>
              <a:latin typeface="Arial" panose="020B0604020202020204" pitchFamily="34" charset="0"/>
              <a:ea typeface="Helvetica Neue"/>
              <a:cs typeface="Arial" panose="020B0604020202020204" pitchFamily="34" charset="0"/>
              <a:sym typeface="Helvetica Neue"/>
            </a:endParaRPr>
          </a:p>
          <a:p>
            <a:pPr marL="228600" indent="-228600" algn="just">
              <a:buFont typeface="+mj-lt"/>
              <a:buAutoNum type="arabicPeriod"/>
            </a:pPr>
            <a:r>
              <a:rPr lang="en-US" sz="1000" dirty="0">
                <a:latin typeface="Arial" panose="020B0604020202020204" pitchFamily="34" charset="0"/>
                <a:cs typeface="Arial" panose="020B0604020202020204" pitchFamily="34" charset="0"/>
              </a:rPr>
              <a:t>J</a:t>
            </a:r>
            <a:r>
              <a:rPr lang="en-US" sz="1000" b="0" i="0" u="none" strike="noStrike" dirty="0">
                <a:effectLst/>
                <a:latin typeface="Arial" panose="020B0604020202020204" pitchFamily="34" charset="0"/>
                <a:cs typeface="Arial" panose="020B0604020202020204" pitchFamily="34" charset="0"/>
              </a:rPr>
              <a:t>akubowski, K., </a:t>
            </a:r>
            <a:r>
              <a:rPr lang="en-US" sz="1000" b="0" i="0" u="none" strike="noStrike" dirty="0" err="1">
                <a:effectLst/>
                <a:latin typeface="Arial" panose="020B0604020202020204" pitchFamily="34" charset="0"/>
                <a:cs typeface="Arial" panose="020B0604020202020204" pitchFamily="34" charset="0"/>
              </a:rPr>
              <a:t>Eerola</a:t>
            </a:r>
            <a:r>
              <a:rPr lang="en-US" sz="1000" b="0" i="0" u="none" strike="noStrike" dirty="0">
                <a:effectLst/>
                <a:latin typeface="Arial" panose="020B0604020202020204" pitchFamily="34" charset="0"/>
                <a:cs typeface="Arial" panose="020B0604020202020204" pitchFamily="34" charset="0"/>
              </a:rPr>
              <a:t>, T., </a:t>
            </a:r>
            <a:r>
              <a:rPr lang="en-US" sz="1000" b="0" i="0" u="none" strike="noStrike" dirty="0" err="1">
                <a:effectLst/>
                <a:latin typeface="Arial" panose="020B0604020202020204" pitchFamily="34" charset="0"/>
                <a:cs typeface="Arial" panose="020B0604020202020204" pitchFamily="34" charset="0"/>
              </a:rPr>
              <a:t>Tillmann</a:t>
            </a:r>
            <a:r>
              <a:rPr lang="en-US" sz="1000" b="0" i="0" u="none" strike="noStrike" dirty="0">
                <a:effectLst/>
                <a:latin typeface="Arial" panose="020B0604020202020204" pitchFamily="34" charset="0"/>
                <a:cs typeface="Arial" panose="020B0604020202020204" pitchFamily="34" charset="0"/>
              </a:rPr>
              <a:t>, B., Perrin, F., &amp; Heine, L. (2020). A Cross-Sectional Study of Reminiscence Bumps for Music-Related Memories in Adulthood. </a:t>
            </a:r>
            <a:r>
              <a:rPr lang="en-US" sz="1000" b="0" i="1" u="none" strike="noStrike" dirty="0">
                <a:effectLst/>
                <a:latin typeface="Arial" panose="020B0604020202020204" pitchFamily="34" charset="0"/>
                <a:cs typeface="Arial" panose="020B0604020202020204" pitchFamily="34" charset="0"/>
              </a:rPr>
              <a:t>Music &amp;</a:t>
            </a:r>
            <a:r>
              <a:rPr lang="en-US" sz="1000" dirty="0">
                <a:latin typeface="Arial" panose="020B0604020202020204" pitchFamily="34" charset="0"/>
                <a:cs typeface="Arial" panose="020B0604020202020204" pitchFamily="34" charset="0"/>
              </a:rPr>
              <a:t> </a:t>
            </a:r>
            <a:r>
              <a:rPr lang="en-US" sz="1000" b="0" i="1" u="none" strike="noStrike" dirty="0">
                <a:effectLst/>
                <a:latin typeface="Arial" panose="020B0604020202020204" pitchFamily="34" charset="0"/>
                <a:cs typeface="Arial" panose="020B0604020202020204" pitchFamily="34" charset="0"/>
              </a:rPr>
              <a:t>Science</a:t>
            </a:r>
            <a:r>
              <a:rPr lang="en-US" sz="1000" b="0" i="0" u="none" strike="noStrike" dirty="0">
                <a:effectLst/>
                <a:latin typeface="Arial" panose="020B0604020202020204" pitchFamily="34" charset="0"/>
                <a:cs typeface="Arial" panose="020B0604020202020204" pitchFamily="34" charset="0"/>
              </a:rPr>
              <a:t>, </a:t>
            </a:r>
            <a:r>
              <a:rPr lang="en-US" sz="1000" b="0" i="1" u="none" strike="noStrike" dirty="0">
                <a:effectLst/>
                <a:latin typeface="Arial" panose="020B0604020202020204" pitchFamily="34" charset="0"/>
                <a:cs typeface="Arial" panose="020B0604020202020204" pitchFamily="34" charset="0"/>
              </a:rPr>
              <a:t>3</a:t>
            </a:r>
            <a:r>
              <a:rPr lang="en-US" sz="1000" b="0" i="0" u="none" strike="noStrike" dirty="0">
                <a:effectLst/>
                <a:latin typeface="Arial" panose="020B0604020202020204" pitchFamily="34" charset="0"/>
                <a:cs typeface="Arial" panose="020B0604020202020204" pitchFamily="34" charset="0"/>
              </a:rPr>
              <a:t>, 2059204320965058.</a:t>
            </a:r>
            <a:r>
              <a:rPr lang="en-US" sz="1000" dirty="0">
                <a:latin typeface="Arial" panose="020B0604020202020204" pitchFamily="34" charset="0"/>
                <a:cs typeface="Arial" panose="020B0604020202020204" pitchFamily="34" charset="0"/>
              </a:rPr>
              <a:t> </a:t>
            </a:r>
            <a:r>
              <a:rPr lang="en-US" sz="1000" b="0" i="0" u="sng" strike="noStrike" dirty="0">
                <a:solidFill>
                  <a:srgbClr val="1155CC"/>
                </a:solidFill>
                <a:effectLst/>
                <a:latin typeface="Arial" panose="020B0604020202020204" pitchFamily="34" charset="0"/>
                <a:cs typeface="Arial" panose="020B0604020202020204" pitchFamily="34" charset="0"/>
                <a:hlinkClick r:id="rId5"/>
              </a:rPr>
              <a:t>https://doi.org/10.1177/2059204320965058</a:t>
            </a:r>
            <a:endParaRPr lang="en-US" sz="1000" dirty="0">
              <a:solidFill>
                <a:schemeClr val="dk1"/>
              </a:solidFill>
              <a:latin typeface="Arial" panose="020B0604020202020204" pitchFamily="34" charset="0"/>
              <a:ea typeface="Helvetica Neue"/>
              <a:cs typeface="Arial" panose="020B0604020202020204" pitchFamily="34" charset="0"/>
              <a:sym typeface="Helvetica Neue"/>
            </a:endParaRPr>
          </a:p>
          <a:p>
            <a:pPr marL="228600" indent="-228600" algn="just">
              <a:buFont typeface="+mj-lt"/>
              <a:buAutoNum type="arabicPeriod"/>
            </a:pPr>
            <a:r>
              <a:rPr lang="en-US" sz="1000" dirty="0">
                <a:effectLst/>
              </a:rPr>
              <a:t>Baird, A., </a:t>
            </a:r>
            <a:r>
              <a:rPr lang="en-US" sz="1000" dirty="0" err="1">
                <a:effectLst/>
              </a:rPr>
              <a:t>Brancatisano</a:t>
            </a:r>
            <a:r>
              <a:rPr lang="en-US" sz="1000" dirty="0">
                <a:effectLst/>
              </a:rPr>
              <a:t>, O., Gelding, R., &amp; Thompson, W. F. (2018). Characterization of Music and Photograph Evoked Autobiographical Memories in People with Alzheimer’s Disease. </a:t>
            </a:r>
            <a:r>
              <a:rPr lang="en-US" sz="1000" i="1" dirty="0">
                <a:effectLst/>
              </a:rPr>
              <a:t>Journal of Alzheimer’s Disease</a:t>
            </a:r>
            <a:r>
              <a:rPr lang="en-US" sz="1000" dirty="0">
                <a:effectLst/>
              </a:rPr>
              <a:t>, </a:t>
            </a:r>
            <a:r>
              <a:rPr lang="en-US" sz="1000" i="1" dirty="0">
                <a:effectLst/>
              </a:rPr>
              <a:t>66</a:t>
            </a:r>
            <a:r>
              <a:rPr lang="en-US" sz="1000" dirty="0">
                <a:effectLst/>
              </a:rPr>
              <a:t>(2), 693–706. </a:t>
            </a:r>
            <a:r>
              <a:rPr lang="en-US" sz="1000" dirty="0">
                <a:effectLst/>
                <a:hlinkClick r:id="rId6"/>
              </a:rPr>
              <a:t>https://doi.org/10.3233/JAD-180627</a:t>
            </a:r>
            <a:endParaRPr lang="en-US" sz="1000" dirty="0">
              <a:solidFill>
                <a:schemeClr val="dk1"/>
              </a:solidFill>
              <a:latin typeface="Arial" panose="020B0604020202020204" pitchFamily="34" charset="0"/>
              <a:ea typeface="Helvetica Neue"/>
              <a:cs typeface="Arial" panose="020B0604020202020204" pitchFamily="34" charset="0"/>
              <a:sym typeface="Helvetica Neue"/>
            </a:endParaRPr>
          </a:p>
          <a:p>
            <a:pPr marL="228600" indent="-228600" algn="just">
              <a:buFont typeface="+mj-lt"/>
              <a:buAutoNum type="arabicPeriod"/>
            </a:pPr>
            <a:r>
              <a:rPr lang="en-US" sz="1000" b="0" i="0" u="none" strike="noStrike" dirty="0" err="1">
                <a:effectLst/>
                <a:latin typeface="Arial" panose="020B0604020202020204" pitchFamily="34" charset="0"/>
                <a:cs typeface="Arial" panose="020B0604020202020204" pitchFamily="34" charset="0"/>
              </a:rPr>
              <a:t>Krumhansl</a:t>
            </a:r>
            <a:r>
              <a:rPr lang="en-US" sz="1000" b="0" i="0" u="none" strike="noStrike" dirty="0">
                <a:effectLst/>
                <a:latin typeface="Arial" panose="020B0604020202020204" pitchFamily="34" charset="0"/>
                <a:cs typeface="Arial" panose="020B0604020202020204" pitchFamily="34" charset="0"/>
              </a:rPr>
              <a:t>, C. L. (2017). Listening Niches across a Century of Popular Music. </a:t>
            </a:r>
            <a:r>
              <a:rPr lang="en-US" sz="1000" b="0" i="1" u="none" strike="noStrike" dirty="0">
                <a:effectLst/>
                <a:latin typeface="Arial" panose="020B0604020202020204" pitchFamily="34" charset="0"/>
                <a:cs typeface="Arial" panose="020B0604020202020204" pitchFamily="34" charset="0"/>
              </a:rPr>
              <a:t>Frontiers in Psychology</a:t>
            </a:r>
            <a:r>
              <a:rPr lang="en-US" sz="1000" b="0" i="0" u="none" strike="noStrike" dirty="0">
                <a:effectLst/>
                <a:latin typeface="Arial" panose="020B0604020202020204" pitchFamily="34" charset="0"/>
                <a:cs typeface="Arial" panose="020B0604020202020204" pitchFamily="34" charset="0"/>
              </a:rPr>
              <a:t>, </a:t>
            </a:r>
            <a:r>
              <a:rPr lang="en-US" sz="1000" b="0" i="1" u="none" strike="noStrike" dirty="0">
                <a:effectLst/>
                <a:latin typeface="Arial" panose="020B0604020202020204" pitchFamily="34" charset="0"/>
                <a:cs typeface="Arial" panose="020B0604020202020204" pitchFamily="34" charset="0"/>
              </a:rPr>
              <a:t>8</a:t>
            </a:r>
            <a:r>
              <a:rPr lang="en-US" sz="1000" b="0" i="0" u="none" strike="noStrike" dirty="0">
                <a:effectLst/>
                <a:latin typeface="Arial" panose="020B0604020202020204" pitchFamily="34" charset="0"/>
                <a:cs typeface="Arial" panose="020B0604020202020204" pitchFamily="34" charset="0"/>
              </a:rPr>
              <a:t>, 431.</a:t>
            </a:r>
            <a:r>
              <a:rPr lang="en-US" sz="1000" b="0" i="0" u="none" strike="noStrike" dirty="0">
                <a:effectLst/>
                <a:latin typeface="Arial" panose="020B0604020202020204" pitchFamily="34" charset="0"/>
                <a:cs typeface="Arial" panose="020B0604020202020204" pitchFamily="34" charset="0"/>
                <a:hlinkClick r:id="rId7"/>
              </a:rPr>
              <a:t> </a:t>
            </a:r>
            <a:r>
              <a:rPr lang="en-US" sz="1000" b="0" i="0" u="sng" strike="noStrike" dirty="0">
                <a:solidFill>
                  <a:srgbClr val="1155CC"/>
                </a:solidFill>
                <a:effectLst/>
                <a:latin typeface="Arial" panose="020B0604020202020204" pitchFamily="34" charset="0"/>
                <a:cs typeface="Arial" panose="020B0604020202020204" pitchFamily="34" charset="0"/>
                <a:hlinkClick r:id="rId7"/>
              </a:rPr>
              <a:t>https://doi.org/10.3389/fpsyg.2017.00431</a:t>
            </a:r>
            <a:endParaRPr lang="en-US" sz="1000" dirty="0">
              <a:solidFill>
                <a:schemeClr val="dk1"/>
              </a:solidFill>
              <a:latin typeface="Arial" panose="020B0604020202020204" pitchFamily="34" charset="0"/>
              <a:ea typeface="Helvetica Neue"/>
              <a:cs typeface="Arial" panose="020B0604020202020204" pitchFamily="34" charset="0"/>
              <a:sym typeface="Helvetica Neue"/>
            </a:endParaRPr>
          </a:p>
          <a:p>
            <a:pPr marL="228600" indent="-228600" algn="just">
              <a:buFont typeface="+mj-lt"/>
              <a:buAutoNum type="arabicPeriod"/>
            </a:pPr>
            <a:r>
              <a:rPr lang="en-US" sz="1000" dirty="0" err="1">
                <a:latin typeface="Arial" panose="020B0604020202020204" pitchFamily="34" charset="0"/>
                <a:cs typeface="Arial" panose="020B0604020202020204" pitchFamily="34" charset="0"/>
              </a:rPr>
              <a:t>Belfi</a:t>
            </a:r>
            <a:r>
              <a:rPr lang="en-US" sz="1000" dirty="0">
                <a:latin typeface="Arial" panose="020B0604020202020204" pitchFamily="34" charset="0"/>
                <a:cs typeface="Arial" panose="020B0604020202020204" pitchFamily="34" charset="0"/>
              </a:rPr>
              <a:t>, A. M., &amp; Loui, P. (2020). Musical anhedonia and rewards of music listening: Current advances and a proposed model. </a:t>
            </a:r>
            <a:r>
              <a:rPr lang="en-US" sz="1000" i="1" dirty="0">
                <a:latin typeface="Arial" panose="020B0604020202020204" pitchFamily="34" charset="0"/>
                <a:cs typeface="Arial" panose="020B0604020202020204" pitchFamily="34" charset="0"/>
              </a:rPr>
              <a:t>Annals of the New York Academy of Sciences</a:t>
            </a:r>
            <a:r>
              <a:rPr lang="en-US" sz="1000" dirty="0">
                <a:latin typeface="Arial" panose="020B0604020202020204" pitchFamily="34" charset="0"/>
                <a:cs typeface="Arial" panose="020B0604020202020204" pitchFamily="34" charset="0"/>
              </a:rPr>
              <a:t>, </a:t>
            </a:r>
            <a:r>
              <a:rPr lang="en-US" sz="1000" i="1" dirty="0">
                <a:latin typeface="Arial" panose="020B0604020202020204" pitchFamily="34" charset="0"/>
                <a:cs typeface="Arial" panose="020B0604020202020204" pitchFamily="34" charset="0"/>
              </a:rPr>
              <a:t>1464</a:t>
            </a:r>
            <a:r>
              <a:rPr lang="en-US" sz="1000" dirty="0">
                <a:latin typeface="Arial" panose="020B0604020202020204" pitchFamily="34" charset="0"/>
                <a:cs typeface="Arial" panose="020B0604020202020204" pitchFamily="34" charset="0"/>
              </a:rPr>
              <a:t>(1), 99–114. </a:t>
            </a:r>
            <a:r>
              <a:rPr lang="en-US" sz="1000" dirty="0">
                <a:latin typeface="Arial" panose="020B0604020202020204" pitchFamily="34" charset="0"/>
                <a:cs typeface="Arial" panose="020B0604020202020204" pitchFamily="34" charset="0"/>
                <a:hlinkClick r:id="rId8"/>
              </a:rPr>
              <a:t>https://doi.org/10.1111/nyas.14241</a:t>
            </a:r>
            <a:endParaRPr lang="en-US" sz="1000" dirty="0">
              <a:solidFill>
                <a:schemeClr val="dk1"/>
              </a:solidFill>
              <a:latin typeface="Arial" panose="020B0604020202020204" pitchFamily="34" charset="0"/>
              <a:ea typeface="Helvetica Neue"/>
              <a:cs typeface="Arial" panose="020B0604020202020204" pitchFamily="34" charset="0"/>
              <a:sym typeface="Helvetica Neue"/>
            </a:endParaRPr>
          </a:p>
          <a:p>
            <a:pPr marL="228600" indent="-228600" algn="just">
              <a:buFont typeface="+mj-lt"/>
              <a:buAutoNum type="arabicPeriod"/>
            </a:pPr>
            <a:r>
              <a:rPr lang="en-US" sz="1000" dirty="0">
                <a:latin typeface="Arial" panose="020B0604020202020204" pitchFamily="34" charset="0"/>
                <a:cs typeface="Arial" panose="020B0604020202020204" pitchFamily="34" charset="0"/>
              </a:rPr>
              <a:t>Casey, B., </a:t>
            </a:r>
            <a:r>
              <a:rPr lang="en-US" sz="1000" dirty="0" err="1">
                <a:latin typeface="Arial" panose="020B0604020202020204" pitchFamily="34" charset="0"/>
                <a:cs typeface="Arial" panose="020B0604020202020204" pitchFamily="34" charset="0"/>
              </a:rPr>
              <a:t>Galván</a:t>
            </a:r>
            <a:r>
              <a:rPr lang="en-US" sz="1000" dirty="0">
                <a:latin typeface="Arial" panose="020B0604020202020204" pitchFamily="34" charset="0"/>
                <a:cs typeface="Arial" panose="020B0604020202020204" pitchFamily="34" charset="0"/>
              </a:rPr>
              <a:t>, A., &amp; Somerville, L. H. (2016). Beyond simple models of adolescence to an integrated circuit-based account: A commentary. </a:t>
            </a:r>
            <a:r>
              <a:rPr lang="en-US" sz="1000" i="1" dirty="0">
                <a:latin typeface="Arial" panose="020B0604020202020204" pitchFamily="34" charset="0"/>
                <a:cs typeface="Arial" panose="020B0604020202020204" pitchFamily="34" charset="0"/>
              </a:rPr>
              <a:t>Developmental Cognitive Neuroscience</a:t>
            </a:r>
            <a:r>
              <a:rPr lang="en-US" sz="1000" dirty="0">
                <a:latin typeface="Arial" panose="020B0604020202020204" pitchFamily="34" charset="0"/>
                <a:cs typeface="Arial" panose="020B0604020202020204" pitchFamily="34" charset="0"/>
              </a:rPr>
              <a:t>, </a:t>
            </a:r>
            <a:r>
              <a:rPr lang="en-US" sz="1000" i="1" dirty="0">
                <a:latin typeface="Arial" panose="020B0604020202020204" pitchFamily="34" charset="0"/>
                <a:cs typeface="Arial" panose="020B0604020202020204" pitchFamily="34" charset="0"/>
              </a:rPr>
              <a:t>17</a:t>
            </a:r>
            <a:r>
              <a:rPr lang="en-US" sz="1000" dirty="0">
                <a:latin typeface="Arial" panose="020B0604020202020204" pitchFamily="34" charset="0"/>
                <a:cs typeface="Arial" panose="020B0604020202020204" pitchFamily="34" charset="0"/>
              </a:rPr>
              <a:t>, 128–130. </a:t>
            </a:r>
            <a:r>
              <a:rPr lang="en-US" sz="1000" dirty="0">
                <a:latin typeface="Arial" panose="020B0604020202020204" pitchFamily="34" charset="0"/>
                <a:cs typeface="Arial" panose="020B0604020202020204" pitchFamily="34" charset="0"/>
                <a:hlinkClick r:id="rId9"/>
              </a:rPr>
              <a:t>https://doi.org/10.1016/j.dcn.2015.12.006</a:t>
            </a:r>
            <a:endParaRPr lang="en-US" sz="1000" b="0" i="0" u="none" strike="noStrike" dirty="0">
              <a:effectLst/>
              <a:latin typeface="Arial" panose="020B0604020202020204" pitchFamily="34" charset="0"/>
              <a:cs typeface="Arial" panose="020B0604020202020204" pitchFamily="34" charset="0"/>
            </a:endParaRPr>
          </a:p>
          <a:p>
            <a:pPr marL="228600" indent="-228600" algn="just">
              <a:buFont typeface="+mj-lt"/>
              <a:buAutoNum type="arabicPeriod"/>
            </a:pPr>
            <a:r>
              <a:rPr lang="en-US" sz="1000" b="0" i="0" u="none" strike="noStrike" dirty="0" err="1">
                <a:effectLst/>
                <a:latin typeface="Arial" panose="020B0604020202020204" pitchFamily="34" charset="0"/>
                <a:cs typeface="Arial" panose="020B0604020202020204" pitchFamily="34" charset="0"/>
              </a:rPr>
              <a:t>Ferreri</a:t>
            </a:r>
            <a:r>
              <a:rPr lang="en-US" sz="1000" b="0" i="0" u="none" strike="noStrike" dirty="0">
                <a:effectLst/>
                <a:latin typeface="Arial" panose="020B0604020202020204" pitchFamily="34" charset="0"/>
                <a:cs typeface="Arial" panose="020B0604020202020204" pitchFamily="34" charset="0"/>
              </a:rPr>
              <a:t>, L., &amp; Rodriguez-</a:t>
            </a:r>
            <a:r>
              <a:rPr lang="en-US" sz="1000" b="0" i="0" u="none" strike="noStrike" dirty="0" err="1">
                <a:effectLst/>
                <a:latin typeface="Arial" panose="020B0604020202020204" pitchFamily="34" charset="0"/>
                <a:cs typeface="Arial" panose="020B0604020202020204" pitchFamily="34" charset="0"/>
              </a:rPr>
              <a:t>Fornells</a:t>
            </a:r>
            <a:r>
              <a:rPr lang="en-US" sz="1000" b="0" i="0" u="none" strike="noStrike" dirty="0">
                <a:effectLst/>
                <a:latin typeface="Arial" panose="020B0604020202020204" pitchFamily="34" charset="0"/>
                <a:cs typeface="Arial" panose="020B0604020202020204" pitchFamily="34" charset="0"/>
              </a:rPr>
              <a:t>, A. (2022). Memory modulations through musical pleasure. </a:t>
            </a:r>
            <a:r>
              <a:rPr lang="en-US" sz="1000" b="0" i="1" u="none" strike="noStrike" dirty="0">
                <a:effectLst/>
                <a:latin typeface="Arial" panose="020B0604020202020204" pitchFamily="34" charset="0"/>
                <a:cs typeface="Arial" panose="020B0604020202020204" pitchFamily="34" charset="0"/>
              </a:rPr>
              <a:t>Annals of the New York Academy of Sciences</a:t>
            </a:r>
            <a:r>
              <a:rPr lang="en-US" sz="1000" b="0" i="0" u="none" strike="noStrike" dirty="0">
                <a:effectLst/>
                <a:latin typeface="Arial" panose="020B0604020202020204" pitchFamily="34" charset="0"/>
                <a:cs typeface="Arial" panose="020B0604020202020204" pitchFamily="34" charset="0"/>
              </a:rPr>
              <a:t>.</a:t>
            </a:r>
            <a:r>
              <a:rPr lang="en-US" sz="1000" b="0" i="0" u="none" strike="noStrike" dirty="0">
                <a:effectLst/>
                <a:latin typeface="Arial" panose="020B0604020202020204" pitchFamily="34" charset="0"/>
                <a:cs typeface="Arial" panose="020B0604020202020204" pitchFamily="34" charset="0"/>
                <a:hlinkClick r:id="rId10"/>
              </a:rPr>
              <a:t> </a:t>
            </a:r>
            <a:r>
              <a:rPr lang="en-US" sz="1000" b="0" i="0" u="sng" strike="noStrike" dirty="0">
                <a:solidFill>
                  <a:srgbClr val="1155CC"/>
                </a:solidFill>
                <a:effectLst/>
                <a:latin typeface="Arial" panose="020B0604020202020204" pitchFamily="34" charset="0"/>
                <a:cs typeface="Arial" panose="020B0604020202020204" pitchFamily="34" charset="0"/>
                <a:hlinkClick r:id="rId10"/>
              </a:rPr>
              <a:t>https://doi.org/10.1111/nyas.14867</a:t>
            </a:r>
            <a:endParaRPr lang="en-US" sz="1000" dirty="0">
              <a:solidFill>
                <a:schemeClr val="dk1"/>
              </a:solidFill>
              <a:latin typeface="Arial" panose="020B0604020202020204" pitchFamily="34" charset="0"/>
              <a:ea typeface="Helvetica Neue"/>
              <a:cs typeface="Arial" panose="020B0604020202020204" pitchFamily="34" charset="0"/>
              <a:sym typeface="Helvetica Neue"/>
            </a:endParaRPr>
          </a:p>
          <a:p>
            <a:pPr marL="228600" indent="-228600" algn="just">
              <a:buFont typeface="+mj-lt"/>
              <a:buAutoNum type="arabicPeriod"/>
            </a:pPr>
            <a:r>
              <a:rPr lang="en-US" sz="1000" b="0" i="0" u="none" strike="noStrike" dirty="0">
                <a:effectLst/>
                <a:latin typeface="Arial" panose="020B0604020202020204" pitchFamily="34" charset="0"/>
                <a:cs typeface="Arial" panose="020B0604020202020204" pitchFamily="34" charset="0"/>
              </a:rPr>
              <a:t>Lamont, A., &amp; Loveday, C. (2020). A New Framework for Understanding Memories and Preference for Music. </a:t>
            </a:r>
            <a:r>
              <a:rPr lang="en-US" sz="1000" b="0" i="1" u="none" strike="noStrike" dirty="0">
                <a:effectLst/>
                <a:latin typeface="Arial" panose="020B0604020202020204" pitchFamily="34" charset="0"/>
                <a:cs typeface="Arial" panose="020B0604020202020204" pitchFamily="34" charset="0"/>
              </a:rPr>
              <a:t>Music &amp; Science</a:t>
            </a:r>
            <a:r>
              <a:rPr lang="en-US" sz="1000" b="0" i="0" u="none" strike="noStrike" dirty="0">
                <a:effectLst/>
                <a:latin typeface="Arial" panose="020B0604020202020204" pitchFamily="34" charset="0"/>
                <a:cs typeface="Arial" panose="020B0604020202020204" pitchFamily="34" charset="0"/>
              </a:rPr>
              <a:t>, </a:t>
            </a:r>
            <a:r>
              <a:rPr lang="en-US" sz="1000" b="0" i="1" u="none" strike="noStrike" dirty="0">
                <a:effectLst/>
                <a:latin typeface="Arial" panose="020B0604020202020204" pitchFamily="34" charset="0"/>
                <a:cs typeface="Arial" panose="020B0604020202020204" pitchFamily="34" charset="0"/>
              </a:rPr>
              <a:t>3</a:t>
            </a:r>
            <a:r>
              <a:rPr lang="en-US" sz="1000" b="0" i="0" u="none" strike="noStrike" dirty="0">
                <a:effectLst/>
                <a:latin typeface="Arial" panose="020B0604020202020204" pitchFamily="34" charset="0"/>
                <a:cs typeface="Arial" panose="020B0604020202020204" pitchFamily="34" charset="0"/>
              </a:rPr>
              <a:t>, 2059204320948315.</a:t>
            </a:r>
            <a:r>
              <a:rPr lang="en-US" sz="1000" b="0" i="0" u="none" strike="noStrike" dirty="0">
                <a:effectLst/>
                <a:latin typeface="Arial" panose="020B0604020202020204" pitchFamily="34" charset="0"/>
                <a:cs typeface="Arial" panose="020B0604020202020204" pitchFamily="34" charset="0"/>
                <a:hlinkClick r:id="rId11"/>
              </a:rPr>
              <a:t> </a:t>
            </a:r>
            <a:r>
              <a:rPr lang="en-US" sz="1000" b="0" i="0" u="sng" strike="noStrike" dirty="0">
                <a:solidFill>
                  <a:srgbClr val="1155CC"/>
                </a:solidFill>
                <a:effectLst/>
                <a:latin typeface="Arial" panose="020B0604020202020204" pitchFamily="34" charset="0"/>
                <a:cs typeface="Arial" panose="020B0604020202020204" pitchFamily="34" charset="0"/>
                <a:hlinkClick r:id="rId11"/>
              </a:rPr>
              <a:t>https://doi.org/10.1177/2059204320948315</a:t>
            </a:r>
            <a:endParaRPr lang="en-US" sz="1000" i="0" u="sng" strike="noStrike" dirty="0">
              <a:solidFill>
                <a:srgbClr val="1155CC"/>
              </a:solidFill>
              <a:latin typeface="Arial" panose="020B0604020202020204" pitchFamily="34" charset="0"/>
              <a:cs typeface="Arial" panose="020B0604020202020204" pitchFamily="34" charset="0"/>
            </a:endParaRPr>
          </a:p>
          <a:p>
            <a:pPr marL="228600" indent="-228600" algn="just">
              <a:buFont typeface="+mj-lt"/>
              <a:buAutoNum type="arabicPeriod"/>
            </a:pPr>
            <a:r>
              <a:rPr lang="en-US" sz="1000" dirty="0"/>
              <a:t>Penny, W. D., Friston, K. J., Ashburner, J. T., </a:t>
            </a:r>
            <a:r>
              <a:rPr lang="en-US" sz="1000" dirty="0" err="1"/>
              <a:t>Kiebel</a:t>
            </a:r>
            <a:r>
              <a:rPr lang="en-US" sz="1000" dirty="0"/>
              <a:t>, S. J., &amp; Nichols, T. E. (2011). </a:t>
            </a:r>
            <a:r>
              <a:rPr lang="en-US" sz="1000" i="1" dirty="0"/>
              <a:t>Statistical Parametric Mapping: The Analysis of Functional Brain Images</a:t>
            </a:r>
            <a:r>
              <a:rPr lang="en-US" sz="1000" dirty="0"/>
              <a:t>. Elsevier.</a:t>
            </a:r>
            <a:endParaRPr lang="en-US" sz="1000" dirty="0">
              <a:solidFill>
                <a:schemeClr val="dk1"/>
              </a:solidFill>
              <a:latin typeface="Arial" panose="020B0604020202020204" pitchFamily="34" charset="0"/>
              <a:ea typeface="Helvetica Neue"/>
              <a:cs typeface="Arial" panose="020B0604020202020204" pitchFamily="34" charset="0"/>
              <a:sym typeface="Helvetica Neue"/>
            </a:endParaRPr>
          </a:p>
          <a:p>
            <a:pPr marL="228600" indent="-228600" algn="just">
              <a:buFont typeface="+mj-lt"/>
              <a:buAutoNum type="arabicPeriod"/>
            </a:pPr>
            <a:r>
              <a:rPr lang="en-US" sz="1000" dirty="0"/>
              <a:t>Whitfield-</a:t>
            </a:r>
            <a:r>
              <a:rPr lang="en-US" sz="1000" dirty="0" err="1"/>
              <a:t>Gabrieli</a:t>
            </a:r>
            <a:r>
              <a:rPr lang="en-US" sz="1000" dirty="0"/>
              <a:t>, S., &amp; Nieto-</a:t>
            </a:r>
            <a:r>
              <a:rPr lang="en-US" sz="1000" dirty="0" err="1"/>
              <a:t>Castanon</a:t>
            </a:r>
            <a:r>
              <a:rPr lang="en-US" sz="1000" dirty="0"/>
              <a:t>, A. (2012). Conn: A Functional Connectivity Toolbox for Correlated and Anticorrelated Brain Networks. </a:t>
            </a:r>
            <a:r>
              <a:rPr lang="en-US" sz="1000" i="1" dirty="0"/>
              <a:t>Brain Connectivity</a:t>
            </a:r>
            <a:r>
              <a:rPr lang="en-US" sz="1000" dirty="0"/>
              <a:t>, </a:t>
            </a:r>
            <a:r>
              <a:rPr lang="en-US" sz="1000" i="1" dirty="0"/>
              <a:t>2</a:t>
            </a:r>
            <a:r>
              <a:rPr lang="en-US" sz="1000" dirty="0"/>
              <a:t>(3), 125–141. </a:t>
            </a:r>
            <a:r>
              <a:rPr lang="en-US" sz="1000" dirty="0">
                <a:hlinkClick r:id="rId12"/>
              </a:rPr>
              <a:t>https://doi.org/10.1089/brain.2012.0073</a:t>
            </a:r>
            <a:endParaRPr lang="en-US" sz="1000" dirty="0">
              <a:solidFill>
                <a:schemeClr val="dk1"/>
              </a:solidFill>
              <a:latin typeface="Arial" panose="020B0604020202020204" pitchFamily="34" charset="0"/>
              <a:ea typeface="Helvetica Neue"/>
              <a:cs typeface="Arial" panose="020B0604020202020204" pitchFamily="34" charset="0"/>
              <a:sym typeface="Helvetica Neue"/>
            </a:endParaRPr>
          </a:p>
          <a:p>
            <a:pPr marL="228600" indent="-228600" algn="just">
              <a:buFont typeface="+mj-lt"/>
              <a:buAutoNum type="arabicPeriod"/>
            </a:pPr>
            <a:r>
              <a:rPr lang="en-US" sz="1000" dirty="0"/>
              <a:t>Wang, D., Belden, A., </a:t>
            </a:r>
            <a:r>
              <a:rPr lang="en-US" sz="1000" dirty="0" err="1"/>
              <a:t>Hanser</a:t>
            </a:r>
            <a:r>
              <a:rPr lang="en-US" sz="1000" dirty="0"/>
              <a:t>, S. B., Geddes, M. R., &amp; Loui, P. (2020). Resting-State Connectivity of Auditory and Reward Systems in Alzheimer’s Disease and Mild Cognitive Impairment. </a:t>
            </a:r>
            <a:r>
              <a:rPr lang="en-US" sz="1000" i="1" dirty="0"/>
              <a:t>Frontiers in Human Neuroscience</a:t>
            </a:r>
            <a:r>
              <a:rPr lang="en-US" sz="1000" dirty="0"/>
              <a:t>, </a:t>
            </a:r>
            <a:r>
              <a:rPr lang="en-US" sz="1000" i="1" dirty="0"/>
              <a:t>14</a:t>
            </a:r>
            <a:r>
              <a:rPr lang="en-US" sz="1000" dirty="0"/>
              <a:t>. </a:t>
            </a:r>
            <a:r>
              <a:rPr lang="en-US" sz="1000" dirty="0">
                <a:hlinkClick r:id="rId13"/>
              </a:rPr>
              <a:t>https://www.frontiersin.org/article/10.3389/fnhum.2020.00280</a:t>
            </a:r>
            <a:endParaRPr lang="en-US" sz="1000" dirty="0">
              <a:solidFill>
                <a:schemeClr val="dk1"/>
              </a:solidFill>
              <a:latin typeface="Arial" panose="020B0604020202020204" pitchFamily="34" charset="0"/>
              <a:ea typeface="Helvetica Neue"/>
              <a:cs typeface="Arial" panose="020B0604020202020204" pitchFamily="34" charset="0"/>
              <a:sym typeface="Helvetica Neue"/>
            </a:endParaRPr>
          </a:p>
          <a:p>
            <a:pPr lvl="0" algn="just"/>
            <a:r>
              <a:rPr lang="en-US" sz="1600" dirty="0">
                <a:solidFill>
                  <a:schemeClr val="dk1"/>
                </a:solidFill>
                <a:latin typeface="Arial" panose="020B0604020202020204" pitchFamily="34" charset="0"/>
                <a:ea typeface="Helvetica Neue"/>
                <a:cs typeface="Arial" panose="020B0604020202020204" pitchFamily="34" charset="0"/>
                <a:sym typeface="Helvetica Neue"/>
              </a:rPr>
              <a:t>We acknowledge support from NIH R21 AG075232,</a:t>
            </a:r>
            <a:r>
              <a:rPr lang="en-US" sz="1600" b="0" i="0" dirty="0">
                <a:solidFill>
                  <a:srgbClr val="1D1C1D"/>
                </a:solidFill>
                <a:effectLst/>
                <a:latin typeface="Arial" panose="020B0604020202020204" pitchFamily="34" charset="0"/>
                <a:cs typeface="Arial" panose="020B0604020202020204" pitchFamily="34" charset="0"/>
              </a:rPr>
              <a:t> R01 AG078376, R43AG078012</a:t>
            </a:r>
            <a:r>
              <a:rPr lang="en-US" sz="1600" b="0" i="0" dirty="0">
                <a:solidFill>
                  <a:schemeClr val="dk1"/>
                </a:solidFill>
                <a:effectLst/>
                <a:latin typeface="Arial" panose="020B0604020202020204" pitchFamily="34" charset="0"/>
                <a:ea typeface="Helvetica Neue"/>
                <a:cs typeface="Arial" panose="020B0604020202020204" pitchFamily="34" charset="0"/>
                <a:sym typeface="Helvetica Neue"/>
              </a:rPr>
              <a:t>, and </a:t>
            </a:r>
            <a:r>
              <a:rPr lang="en-US" sz="1600" dirty="0">
                <a:solidFill>
                  <a:schemeClr val="dk1"/>
                </a:solidFill>
                <a:latin typeface="Arial" panose="020B0604020202020204" pitchFamily="34" charset="0"/>
                <a:ea typeface="Helvetica Neue"/>
                <a:cs typeface="Arial" panose="020B0604020202020204" pitchFamily="34" charset="0"/>
                <a:sym typeface="Helvetica Neue"/>
              </a:rPr>
              <a:t>NSF-CAREER 1945436 </a:t>
            </a:r>
            <a:r>
              <a:rPr lang="en-US" sz="1600" b="0" i="0" dirty="0">
                <a:solidFill>
                  <a:srgbClr val="1D1C1D"/>
                </a:solidFill>
                <a:effectLst/>
                <a:latin typeface="Arial" panose="020B0604020202020204" pitchFamily="34" charset="0"/>
                <a:cs typeface="Arial" panose="020B0604020202020204" pitchFamily="34" charset="0"/>
              </a:rPr>
              <a:t>to PL</a:t>
            </a:r>
            <a:r>
              <a:rPr lang="en-US" sz="1600" dirty="0">
                <a:solidFill>
                  <a:schemeClr val="dk1"/>
                </a:solidFill>
                <a:latin typeface="Arial" panose="020B0604020202020204" pitchFamily="34" charset="0"/>
                <a:ea typeface="Helvetica Neue"/>
                <a:cs typeface="Arial" panose="020B0604020202020204" pitchFamily="34" charset="0"/>
                <a:sym typeface="Helvetica Neue"/>
              </a:rPr>
              <a:t>.</a:t>
            </a:r>
            <a:endParaRPr sz="1600" dirty="0">
              <a:latin typeface="Arial" panose="020B0604020202020204" pitchFamily="34" charset="0"/>
              <a:cs typeface="Arial" panose="020B0604020202020204" pitchFamily="34" charset="0"/>
            </a:endParaRPr>
          </a:p>
          <a:p>
            <a:pPr marL="0" marR="0" lvl="0" indent="0" algn="l" rtl="0">
              <a:spcBef>
                <a:spcPts val="0"/>
              </a:spcBef>
              <a:spcAft>
                <a:spcPts val="0"/>
              </a:spcAft>
              <a:buNone/>
            </a:pPr>
            <a:endParaRPr sz="1000" dirty="0">
              <a:solidFill>
                <a:schemeClr val="dk1"/>
              </a:solidFill>
              <a:latin typeface="Helvetica Neue"/>
              <a:ea typeface="Helvetica Neue"/>
              <a:cs typeface="Helvetica Neue"/>
              <a:sym typeface="Helvetica Neue"/>
            </a:endParaRPr>
          </a:p>
        </p:txBody>
      </p:sp>
      <p:sp>
        <p:nvSpPr>
          <p:cNvPr id="87" name="Google Shape;87;p1"/>
          <p:cNvSpPr/>
          <p:nvPr/>
        </p:nvSpPr>
        <p:spPr>
          <a:xfrm>
            <a:off x="15013484" y="6830829"/>
            <a:ext cx="13877365" cy="31116771"/>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marL="457200" indent="-457200" fontAlgn="base">
              <a:buFont typeface="Arial" panose="020B0604020202020204" pitchFamily="34" charset="0"/>
              <a:buChar char="•"/>
            </a:pPr>
            <a:endParaRPr lang="en-US" sz="3200" kern="1200" dirty="0">
              <a:solidFill>
                <a:schemeClr val="tx1"/>
              </a:solidFill>
              <a:latin typeface="Arial" panose="020B0604020202020204" pitchFamily="34" charset="0"/>
              <a:ea typeface="Helvetica Neue"/>
              <a:cs typeface="Arial" panose="020B0604020202020204" pitchFamily="34" charset="0"/>
              <a:sym typeface="Helvetica Neue"/>
            </a:endParaRPr>
          </a:p>
          <a:p>
            <a:pPr fontAlgn="base"/>
            <a:endParaRPr lang="en-US" sz="3200" kern="1200" dirty="0">
              <a:solidFill>
                <a:schemeClr val="tx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pic>
        <p:nvPicPr>
          <p:cNvPr id="88" name="Google Shape;88;p1"/>
          <p:cNvPicPr preferRelativeResize="0"/>
          <p:nvPr/>
        </p:nvPicPr>
        <p:blipFill rotWithShape="1">
          <a:blip r:embed="rId14">
            <a:alphaModFix/>
          </a:blip>
          <a:srcRect/>
          <a:stretch/>
        </p:blipFill>
        <p:spPr>
          <a:xfrm>
            <a:off x="1291511" y="1286064"/>
            <a:ext cx="3314379" cy="3072487"/>
          </a:xfrm>
          <a:prstGeom prst="rect">
            <a:avLst/>
          </a:prstGeom>
          <a:noFill/>
          <a:ln>
            <a:noFill/>
          </a:ln>
        </p:spPr>
      </p:pic>
      <p:sp>
        <p:nvSpPr>
          <p:cNvPr id="90" name="Google Shape;90;p1"/>
          <p:cNvSpPr/>
          <p:nvPr/>
        </p:nvSpPr>
        <p:spPr>
          <a:xfrm>
            <a:off x="710024" y="5450458"/>
            <a:ext cx="13877365" cy="1289304"/>
          </a:xfrm>
          <a:prstGeom prst="rect">
            <a:avLst/>
          </a:prstGeom>
          <a:solidFill>
            <a:srgbClr val="9A0000"/>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200" b="1" dirty="0">
                <a:solidFill>
                  <a:schemeClr val="lt1"/>
                </a:solidFill>
                <a:latin typeface="Arial" panose="020B0604020202020204" pitchFamily="34" charset="0"/>
                <a:ea typeface="Helvetica Neue"/>
                <a:cs typeface="Arial" panose="020B0604020202020204" pitchFamily="34" charset="0"/>
                <a:sym typeface="Helvetica Neue"/>
              </a:rPr>
              <a:t>Background</a:t>
            </a:r>
            <a:endParaRPr sz="5200" dirty="0">
              <a:latin typeface="Arial" panose="020B0604020202020204" pitchFamily="34" charset="0"/>
              <a:cs typeface="Arial" panose="020B0604020202020204" pitchFamily="34" charset="0"/>
            </a:endParaRPr>
          </a:p>
        </p:txBody>
      </p:sp>
      <p:sp>
        <p:nvSpPr>
          <p:cNvPr id="100" name="Google Shape;100;p1"/>
          <p:cNvSpPr/>
          <p:nvPr/>
        </p:nvSpPr>
        <p:spPr>
          <a:xfrm>
            <a:off x="29316944" y="27501726"/>
            <a:ext cx="13880592" cy="1287417"/>
          </a:xfrm>
          <a:prstGeom prst="rect">
            <a:avLst/>
          </a:prstGeom>
          <a:solidFill>
            <a:srgbClr val="9A0000"/>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200" b="1" dirty="0">
                <a:solidFill>
                  <a:schemeClr val="lt1"/>
                </a:solidFill>
                <a:latin typeface="Arial" panose="020B0604020202020204" pitchFamily="34" charset="0"/>
                <a:ea typeface="Helvetica Neue"/>
                <a:cs typeface="Arial" panose="020B0604020202020204" pitchFamily="34" charset="0"/>
                <a:sym typeface="Helvetica Neue"/>
              </a:rPr>
              <a:t>Discussion </a:t>
            </a:r>
            <a:endParaRPr sz="5200" dirty="0">
              <a:latin typeface="Arial" panose="020B0604020202020204" pitchFamily="34" charset="0"/>
              <a:cs typeface="Arial" panose="020B0604020202020204" pitchFamily="34" charset="0"/>
            </a:endParaRPr>
          </a:p>
        </p:txBody>
      </p:sp>
      <p:sp>
        <p:nvSpPr>
          <p:cNvPr id="102" name="Google Shape;102;p1"/>
          <p:cNvSpPr/>
          <p:nvPr/>
        </p:nvSpPr>
        <p:spPr>
          <a:xfrm>
            <a:off x="29545638" y="34206160"/>
            <a:ext cx="13877365" cy="1081470"/>
          </a:xfrm>
          <a:prstGeom prst="rect">
            <a:avLst/>
          </a:prstGeom>
          <a:solidFill>
            <a:srgbClr val="9A0000"/>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800" b="1" dirty="0">
                <a:solidFill>
                  <a:schemeClr val="lt1"/>
                </a:solidFill>
                <a:latin typeface="Arial" panose="020B0604020202020204" pitchFamily="34" charset="0"/>
                <a:ea typeface="Helvetica Neue"/>
                <a:cs typeface="Arial" panose="020B0604020202020204" pitchFamily="34" charset="0"/>
                <a:sym typeface="Helvetica Neue"/>
              </a:rPr>
              <a:t>References </a:t>
            </a:r>
            <a:endParaRPr sz="5800" dirty="0">
              <a:latin typeface="Arial" panose="020B0604020202020204" pitchFamily="34" charset="0"/>
              <a:cs typeface="Arial" panose="020B0604020202020204" pitchFamily="34" charset="0"/>
            </a:endParaRPr>
          </a:p>
        </p:txBody>
      </p:sp>
      <p:sp>
        <p:nvSpPr>
          <p:cNvPr id="121" name="Google Shape;121;p1"/>
          <p:cNvSpPr/>
          <p:nvPr/>
        </p:nvSpPr>
        <p:spPr>
          <a:xfrm>
            <a:off x="14945654" y="5429323"/>
            <a:ext cx="13880592" cy="1287418"/>
          </a:xfrm>
          <a:prstGeom prst="rect">
            <a:avLst/>
          </a:prstGeom>
          <a:solidFill>
            <a:srgbClr val="9A0000"/>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200" b="1" dirty="0">
                <a:solidFill>
                  <a:schemeClr val="lt1"/>
                </a:solidFill>
                <a:latin typeface="Arial" panose="020B0604020202020204" pitchFamily="34" charset="0"/>
                <a:ea typeface="Helvetica Neue"/>
                <a:cs typeface="Arial" panose="020B0604020202020204" pitchFamily="34" charset="0"/>
                <a:sym typeface="Helvetica Neue"/>
              </a:rPr>
              <a:t>Univariate Main Effect of Age of Exposure</a:t>
            </a:r>
            <a:endParaRPr sz="5200" dirty="0">
              <a:latin typeface="Arial" panose="020B0604020202020204" pitchFamily="34" charset="0"/>
              <a:cs typeface="Arial" panose="020B0604020202020204" pitchFamily="34" charset="0"/>
            </a:endParaRPr>
          </a:p>
        </p:txBody>
      </p:sp>
      <p:sp>
        <p:nvSpPr>
          <p:cNvPr id="168" name="Google Shape;168;p1"/>
          <p:cNvSpPr txBox="1"/>
          <p:nvPr/>
        </p:nvSpPr>
        <p:spPr>
          <a:xfrm>
            <a:off x="15195238" y="15405478"/>
            <a:ext cx="14350402" cy="107717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rgbClr val="000000"/>
              </a:buClr>
              <a:buSzPts val="2000"/>
              <a:buFont typeface="Arial"/>
              <a:buNone/>
            </a:pPr>
            <a:r>
              <a:rPr lang="en-US" sz="3200" dirty="0">
                <a:solidFill>
                  <a:srgbClr val="000000"/>
                </a:solidFill>
                <a:latin typeface="Arial" panose="020B0604020202020204" pitchFamily="34" charset="0"/>
                <a:ea typeface="Helvetica Neue"/>
                <a:cs typeface="Arial" panose="020B0604020202020204" pitchFamily="34" charset="0"/>
                <a:sym typeface="Helvetica Neue"/>
              </a:rPr>
              <a:t>Voxel Threshold: p </a:t>
            </a:r>
            <a:r>
              <a:rPr lang="en-US" sz="3200" dirty="0">
                <a:latin typeface="Arial" panose="020B0604020202020204" pitchFamily="34" charset="0"/>
                <a:ea typeface="Helvetica Neue"/>
                <a:cs typeface="Arial" panose="020B0604020202020204" pitchFamily="34" charset="0"/>
                <a:sym typeface="Helvetica Neue"/>
              </a:rPr>
              <a:t>un</a:t>
            </a:r>
            <a:r>
              <a:rPr lang="en-US" sz="3200" dirty="0">
                <a:solidFill>
                  <a:srgbClr val="000000"/>
                </a:solidFill>
                <a:latin typeface="Arial" panose="020B0604020202020204" pitchFamily="34" charset="0"/>
                <a:ea typeface="Helvetica Neue"/>
                <a:cs typeface="Arial" panose="020B0604020202020204" pitchFamily="34" charset="0"/>
                <a:sym typeface="Helvetica Neue"/>
              </a:rPr>
              <a:t>corrected &lt;0.001; </a:t>
            </a:r>
          </a:p>
          <a:p>
            <a:pPr marL="0" marR="0" lvl="0" indent="0" algn="l" rtl="0">
              <a:spcBef>
                <a:spcPts val="0"/>
              </a:spcBef>
              <a:spcAft>
                <a:spcPts val="0"/>
              </a:spcAft>
              <a:buClr>
                <a:srgbClr val="000000"/>
              </a:buClr>
              <a:buSzPts val="2000"/>
              <a:buFont typeface="Arial"/>
              <a:buNone/>
            </a:pPr>
            <a:r>
              <a:rPr lang="en-US" sz="3200" dirty="0">
                <a:solidFill>
                  <a:srgbClr val="000000"/>
                </a:solidFill>
                <a:latin typeface="Arial" panose="020B0604020202020204" pitchFamily="34" charset="0"/>
                <a:ea typeface="Helvetica Neue"/>
                <a:cs typeface="Arial" panose="020B0604020202020204" pitchFamily="34" charset="0"/>
                <a:sym typeface="Helvetica Neue"/>
              </a:rPr>
              <a:t>Cluster Threshold: p FDR-corrected &lt;0.05</a:t>
            </a:r>
            <a:r>
              <a:rPr lang="en-US" sz="3200" dirty="0">
                <a:latin typeface="Arial" panose="020B0604020202020204" pitchFamily="34" charset="0"/>
                <a:ea typeface="Helvetica Neue"/>
                <a:cs typeface="Arial" panose="020B0604020202020204" pitchFamily="34" charset="0"/>
                <a:sym typeface="Helvetica Neue"/>
              </a:rPr>
              <a:t>; positive contrast</a:t>
            </a:r>
            <a:endParaRPr lang="en-US" sz="3200" dirty="0">
              <a:solidFill>
                <a:srgbClr val="000000"/>
              </a:solidFill>
              <a:latin typeface="Arial" panose="020B0604020202020204" pitchFamily="34" charset="0"/>
              <a:ea typeface="Helvetica Neue"/>
              <a:cs typeface="Arial" panose="020B0604020202020204" pitchFamily="34" charset="0"/>
              <a:sym typeface="Helvetica Neue"/>
            </a:endParaRPr>
          </a:p>
        </p:txBody>
      </p:sp>
      <p:sp>
        <p:nvSpPr>
          <p:cNvPr id="169" name="Google Shape;87;p1">
            <a:extLst>
              <a:ext uri="{FF2B5EF4-FFF2-40B4-BE49-F238E27FC236}">
                <a16:creationId xmlns:a16="http://schemas.microsoft.com/office/drawing/2014/main" id="{54F7C366-E575-8F4D-8A46-DB1E95245786}"/>
              </a:ext>
            </a:extLst>
          </p:cNvPr>
          <p:cNvSpPr/>
          <p:nvPr/>
        </p:nvSpPr>
        <p:spPr>
          <a:xfrm>
            <a:off x="651958" y="6907026"/>
            <a:ext cx="13877365" cy="21337905"/>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3200" b="0" i="0" u="none" strike="noStrike" dirty="0">
                <a:solidFill>
                  <a:srgbClr val="000000"/>
                </a:solidFill>
                <a:effectLst/>
                <a:latin typeface="Arial" panose="020B0604020202020204" pitchFamily="34" charset="0"/>
              </a:rPr>
              <a:t>Older adults recall the most autobiographical memories from when they were between the ages of 10-30 years (the “reminiscence bump” effect)</a:t>
            </a:r>
            <a:r>
              <a:rPr lang="en-US" sz="3200" b="0" i="0" u="none" strike="noStrike" baseline="30000" dirty="0">
                <a:solidFill>
                  <a:srgbClr val="000000"/>
                </a:solidFill>
                <a:effectLst/>
                <a:latin typeface="Arial" panose="020B0604020202020204" pitchFamily="34" charset="0"/>
              </a:rPr>
              <a:t>1</a:t>
            </a:r>
            <a:r>
              <a:rPr lang="en-US" sz="3200" b="0" i="0" u="none" strike="noStrike" dirty="0">
                <a:solidFill>
                  <a:srgbClr val="000000"/>
                </a:solidFill>
                <a:effectLst/>
                <a:latin typeface="Arial" panose="020B0604020202020204" pitchFamily="34" charset="0"/>
              </a:rPr>
              <a:t>. Music-evoked autobiographical memories are most common in response to music from this time period in cognitively healthy</a:t>
            </a:r>
            <a:r>
              <a:rPr lang="en-US" sz="3200" b="0" i="0" u="none" strike="noStrike" baseline="30000" dirty="0">
                <a:solidFill>
                  <a:srgbClr val="000000"/>
                </a:solidFill>
                <a:effectLst/>
                <a:latin typeface="Arial" panose="020B0604020202020204" pitchFamily="34" charset="0"/>
              </a:rPr>
              <a:t>2</a:t>
            </a:r>
            <a:r>
              <a:rPr lang="en-US" sz="3200" b="0" i="0" u="none" strike="noStrike" dirty="0">
                <a:solidFill>
                  <a:srgbClr val="000000"/>
                </a:solidFill>
                <a:effectLst/>
                <a:latin typeface="Arial" panose="020B0604020202020204" pitchFamily="34" charset="0"/>
              </a:rPr>
              <a:t> and impaired populations</a:t>
            </a:r>
            <a:r>
              <a:rPr lang="en-US" sz="3200" b="0" i="0" u="none" strike="noStrike" baseline="30000" dirty="0">
                <a:solidFill>
                  <a:srgbClr val="000000"/>
                </a:solidFill>
                <a:effectLst/>
                <a:latin typeface="Arial" panose="020B0604020202020204" pitchFamily="34" charset="0"/>
              </a:rPr>
              <a:t>3</a:t>
            </a:r>
            <a:r>
              <a:rPr lang="en-US" sz="3200" b="0" i="0" u="none" strike="noStrike" dirty="0">
                <a:solidFill>
                  <a:srgbClr val="000000"/>
                </a:solidFill>
                <a:effectLst/>
                <a:latin typeface="Arial" panose="020B0604020202020204" pitchFamily="34" charset="0"/>
              </a:rPr>
              <a:t>. Older adults also show lifelong preferences for this music</a:t>
            </a:r>
            <a:r>
              <a:rPr lang="en-US" sz="3200" b="0" i="0" u="none" strike="noStrike" baseline="30000" dirty="0">
                <a:solidFill>
                  <a:srgbClr val="000000"/>
                </a:solidFill>
                <a:effectLst/>
                <a:latin typeface="Arial" panose="020B0604020202020204" pitchFamily="34" charset="0"/>
              </a:rPr>
              <a:t>4</a:t>
            </a:r>
            <a:r>
              <a:rPr lang="en-US" sz="3200" b="0" i="0" u="none" strike="noStrike" dirty="0">
                <a:solidFill>
                  <a:srgbClr val="000000"/>
                </a:solidFill>
                <a:effectLst/>
                <a:latin typeface="Arial" panose="020B0604020202020204" pitchFamily="34" charset="0"/>
              </a:rPr>
              <a:t>, suggesting music from adolescence and young adulthood may be most effective at engaging reward and memory systems in aging populations.</a:t>
            </a:r>
            <a:endParaRPr lang="en-US" sz="3200" dirty="0">
              <a:latin typeface="Arial" panose="020B0604020202020204" pitchFamily="34" charset="0"/>
              <a:cs typeface="Arial" panose="020B0604020202020204" pitchFamily="34" charset="0"/>
            </a:endParaRPr>
          </a:p>
          <a:p>
            <a:pPr fontAlgn="base"/>
            <a:endParaRPr lang="en-US" sz="3200" dirty="0">
              <a:latin typeface="Arial" panose="020B0604020202020204" pitchFamily="34" charset="0"/>
              <a:cs typeface="Arial" panose="020B0604020202020204" pitchFamily="34" charset="0"/>
            </a:endParaRPr>
          </a:p>
          <a:p>
            <a:pPr fontAlgn="base"/>
            <a:endParaRPr lang="en-US" sz="3200" dirty="0">
              <a:latin typeface="Arial" panose="020B0604020202020204" pitchFamily="34" charset="0"/>
              <a:cs typeface="Arial" panose="020B0604020202020204" pitchFamily="34" charset="0"/>
            </a:endParaRPr>
          </a:p>
          <a:p>
            <a:pPr fontAlgn="base"/>
            <a:endParaRPr lang="en-US" sz="3200" dirty="0">
              <a:latin typeface="Arial" panose="020B0604020202020204" pitchFamily="34" charset="0"/>
              <a:cs typeface="Arial" panose="020B0604020202020204" pitchFamily="34" charset="0"/>
            </a:endParaRPr>
          </a:p>
          <a:p>
            <a:pPr fontAlgn="base"/>
            <a:endParaRPr lang="en-US" sz="3200" dirty="0">
              <a:latin typeface="Arial" panose="020B0604020202020204" pitchFamily="34" charset="0"/>
              <a:cs typeface="Arial" panose="020B0604020202020204" pitchFamily="34" charset="0"/>
            </a:endParaRPr>
          </a:p>
          <a:p>
            <a:pPr fontAlgn="base"/>
            <a:endParaRPr lang="en-US" sz="3200" dirty="0">
              <a:latin typeface="Arial" panose="020B0604020202020204" pitchFamily="34" charset="0"/>
              <a:cs typeface="Arial" panose="020B0604020202020204" pitchFamily="34" charset="0"/>
            </a:endParaRPr>
          </a:p>
          <a:p>
            <a:pPr fontAlgn="base"/>
            <a:endParaRPr lang="en-US" sz="3200" dirty="0">
              <a:latin typeface="Arial" panose="020B0604020202020204" pitchFamily="34" charset="0"/>
              <a:cs typeface="Arial" panose="020B0604020202020204" pitchFamily="34" charset="0"/>
            </a:endParaRPr>
          </a:p>
          <a:p>
            <a:pPr fontAlgn="base"/>
            <a:endParaRPr lang="en-US" sz="3200" dirty="0">
              <a:latin typeface="Arial" panose="020B0604020202020204" pitchFamily="34" charset="0"/>
              <a:cs typeface="Arial" panose="020B0604020202020204" pitchFamily="34" charset="0"/>
            </a:endParaRPr>
          </a:p>
          <a:p>
            <a:pPr fontAlgn="base"/>
            <a:endParaRPr lang="en-US" sz="1200" dirty="0">
              <a:latin typeface="Arial" panose="020B0604020202020204" pitchFamily="34" charset="0"/>
              <a:cs typeface="Arial" panose="020B0604020202020204" pitchFamily="34" charset="0"/>
            </a:endParaRPr>
          </a:p>
          <a:p>
            <a:pPr fontAlgn="base"/>
            <a:endParaRPr lang="en-US" sz="3200" dirty="0">
              <a:latin typeface="Arial" panose="020B0604020202020204" pitchFamily="34" charset="0"/>
              <a:cs typeface="Arial" panose="020B0604020202020204" pitchFamily="34" charset="0"/>
            </a:endParaRPr>
          </a:p>
          <a:p>
            <a:pPr marR="0" lvl="0" algn="l" rtl="0">
              <a:spcBef>
                <a:spcPts val="0"/>
              </a:spcBef>
              <a:spcAft>
                <a:spcPts val="0"/>
              </a:spcAft>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R="0" lvl="0" algn="l" rtl="0">
              <a:spcBef>
                <a:spcPts val="0"/>
              </a:spcBef>
              <a:spcAft>
                <a:spcPts val="0"/>
              </a:spcAft>
            </a:pPr>
            <a:endParaRPr lang="en-US" sz="3200" b="0" i="0" u="none" strike="noStrike" dirty="0">
              <a:solidFill>
                <a:srgbClr val="000000"/>
              </a:solidFill>
              <a:effectLst/>
              <a:latin typeface="Arial" panose="020B0604020202020204" pitchFamily="34" charset="0"/>
            </a:endParaRPr>
          </a:p>
          <a:p>
            <a:pPr marR="0" lvl="0" algn="l" rtl="0">
              <a:spcBef>
                <a:spcPts val="0"/>
              </a:spcBef>
              <a:spcAft>
                <a:spcPts val="0"/>
              </a:spcAft>
            </a:pPr>
            <a:r>
              <a:rPr lang="en-US" sz="3200" b="0" i="0" u="none" strike="noStrike" dirty="0">
                <a:solidFill>
                  <a:srgbClr val="000000"/>
                </a:solidFill>
                <a:effectLst/>
                <a:latin typeface="Arial" panose="020B0604020202020204" pitchFamily="34" charset="0"/>
              </a:rPr>
              <a:t>Pleasurable music listening experiences involve interactions between the auditory and reward systems</a:t>
            </a:r>
            <a:r>
              <a:rPr lang="en-US" sz="3200" b="0" i="0" u="none" strike="noStrike" baseline="30000" dirty="0">
                <a:solidFill>
                  <a:srgbClr val="000000"/>
                </a:solidFill>
                <a:effectLst/>
                <a:latin typeface="Arial" panose="020B0604020202020204" pitchFamily="34" charset="0"/>
              </a:rPr>
              <a:t>5</a:t>
            </a:r>
            <a:r>
              <a:rPr lang="en-US" sz="3200" b="0" i="0" u="none" strike="noStrike" dirty="0">
                <a:solidFill>
                  <a:srgbClr val="000000"/>
                </a:solidFill>
                <a:effectLst/>
                <a:latin typeface="Arial" panose="020B0604020202020204" pitchFamily="34" charset="0"/>
              </a:rPr>
              <a:t>. Adolescents show heightened sensitivity to reward cues due to the functional development of the reward system</a:t>
            </a:r>
            <a:r>
              <a:rPr lang="en-US" sz="3200" baseline="30000" dirty="0">
                <a:latin typeface="Arial" panose="020B0604020202020204" pitchFamily="34" charset="0"/>
              </a:rPr>
              <a:t>6</a:t>
            </a:r>
            <a:r>
              <a:rPr lang="en-US" sz="3200" b="0" i="0" u="none" strike="noStrike" dirty="0">
                <a:solidFill>
                  <a:srgbClr val="000000"/>
                </a:solidFill>
                <a:effectLst/>
                <a:latin typeface="Arial" panose="020B0604020202020204" pitchFamily="34" charset="0"/>
              </a:rPr>
              <a:t>. Thus, listeners’ lifelong preferences for adolescent music might be a result of heightened reward responses to music during this time</a:t>
            </a:r>
            <a:r>
              <a:rPr lang="en-US" sz="3200" baseline="30000" dirty="0">
                <a:latin typeface="Arial" panose="020B0604020202020204" pitchFamily="34" charset="0"/>
              </a:rPr>
              <a:t>7</a:t>
            </a:r>
            <a:r>
              <a:rPr lang="en-US" sz="3200" b="0" i="0" u="none" strike="noStrike" dirty="0">
                <a:solidFill>
                  <a:srgbClr val="000000"/>
                </a:solidFill>
                <a:effectLst/>
                <a:latin typeface="Arial" panose="020B0604020202020204" pitchFamily="34" charset="0"/>
              </a:rPr>
              <a:t> and autobiographical associations listeners have with this music</a:t>
            </a:r>
            <a:r>
              <a:rPr lang="en-US" sz="3200" baseline="30000" dirty="0">
                <a:latin typeface="Arial" panose="020B0604020202020204" pitchFamily="34" charset="0"/>
              </a:rPr>
              <a:t>8</a:t>
            </a:r>
            <a:r>
              <a:rPr lang="en-US" sz="3200" b="0" i="0" u="none" strike="noStrike" dirty="0">
                <a:solidFill>
                  <a:srgbClr val="000000"/>
                </a:solidFill>
                <a:effectLst/>
                <a:latin typeface="Arial" panose="020B0604020202020204" pitchFamily="34" charset="0"/>
              </a:rPr>
              <a:t>.</a:t>
            </a:r>
            <a:endParaRPr lang="en-US" sz="3200" dirty="0">
              <a:latin typeface="Arial" panose="020B0604020202020204" pitchFamily="34" charset="0"/>
              <a:ea typeface="Helvetica Neue"/>
              <a:cs typeface="Arial" panose="020B0604020202020204" pitchFamily="34" charset="0"/>
              <a:sym typeface="Helvetica Neue"/>
            </a:endParaRPr>
          </a:p>
          <a:p>
            <a:pPr marR="0" lvl="0" algn="l" rtl="0">
              <a:spcBef>
                <a:spcPts val="0"/>
              </a:spcBef>
              <a:spcAft>
                <a:spcPts val="0"/>
              </a:spcAft>
            </a:pPr>
            <a:r>
              <a:rPr lang="en-US" sz="3200" b="1" dirty="0">
                <a:solidFill>
                  <a:schemeClr val="dk1"/>
                </a:solidFill>
                <a:latin typeface="Arial" panose="020B0604020202020204" pitchFamily="34" charset="0"/>
                <a:ea typeface="Helvetica Neue"/>
                <a:cs typeface="Arial" panose="020B0604020202020204" pitchFamily="34" charset="0"/>
                <a:sym typeface="Helvetica Neue"/>
              </a:rPr>
              <a:t>Hypothesis: </a:t>
            </a:r>
            <a:r>
              <a:rPr lang="en-US" sz="3200" b="0" i="0" u="none" strike="noStrike" dirty="0">
                <a:solidFill>
                  <a:srgbClr val="000000"/>
                </a:solidFill>
                <a:effectLst/>
                <a:latin typeface="Arial" panose="020B0604020202020204" pitchFamily="34" charset="0"/>
              </a:rPr>
              <a:t>Music first encoded during adolescence will optimally engage the activity and connectivity of memory and reward systems compared to other developmental time-points, resulting in a neural “reminiscence bump” effect.</a:t>
            </a:r>
            <a:endParaRPr lang="en-US" sz="3200" b="1" dirty="0">
              <a:solidFill>
                <a:schemeClr val="dk1"/>
              </a:solidFill>
              <a:latin typeface="Arial" panose="020B0604020202020204" pitchFamily="34" charset="0"/>
              <a:ea typeface="Helvetica Neue"/>
              <a:cs typeface="Arial" panose="020B0604020202020204" pitchFamily="34" charset="0"/>
              <a:sym typeface="Helvetica Neue"/>
            </a:endParaRPr>
          </a:p>
        </p:txBody>
      </p:sp>
      <p:pic>
        <p:nvPicPr>
          <p:cNvPr id="1034" name="Picture 10">
            <a:extLst>
              <a:ext uri="{FF2B5EF4-FFF2-40B4-BE49-F238E27FC236}">
                <a16:creationId xmlns:a16="http://schemas.microsoft.com/office/drawing/2014/main" id="{16E5CAB5-DCCF-E34B-BD79-B209AA02FF8F}"/>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r="9427"/>
          <a:stretch/>
        </p:blipFill>
        <p:spPr bwMode="auto">
          <a:xfrm>
            <a:off x="7825541" y="10616681"/>
            <a:ext cx="6515904" cy="4424676"/>
          </a:xfrm>
          <a:prstGeom prst="rect">
            <a:avLst/>
          </a:prstGeom>
          <a:noFill/>
          <a:extLst>
            <a:ext uri="{909E8E84-426E-40DD-AFC4-6F175D3DCCD1}">
              <a14:hiddenFill xmlns:a14="http://schemas.microsoft.com/office/drawing/2010/main">
                <a:solidFill>
                  <a:srgbClr val="FFFFFF"/>
                </a:solidFill>
              </a14:hiddenFill>
            </a:ext>
          </a:extLst>
        </p:spPr>
      </p:pic>
      <p:sp>
        <p:nvSpPr>
          <p:cNvPr id="34" name="Google Shape;165;p1">
            <a:extLst>
              <a:ext uri="{FF2B5EF4-FFF2-40B4-BE49-F238E27FC236}">
                <a16:creationId xmlns:a16="http://schemas.microsoft.com/office/drawing/2014/main" id="{5C757C0C-62F7-8C41-A6DB-74DFE04C8888}"/>
              </a:ext>
            </a:extLst>
          </p:cNvPr>
          <p:cNvSpPr/>
          <p:nvPr/>
        </p:nvSpPr>
        <p:spPr>
          <a:xfrm>
            <a:off x="29266095" y="5450874"/>
            <a:ext cx="13880592" cy="1287417"/>
          </a:xfrm>
          <a:prstGeom prst="rect">
            <a:avLst/>
          </a:prstGeom>
          <a:solidFill>
            <a:srgbClr val="9A0000"/>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200" b="1" dirty="0">
                <a:solidFill>
                  <a:schemeClr val="lt1"/>
                </a:solidFill>
                <a:latin typeface="Arial" panose="020B0604020202020204" pitchFamily="34" charset="0"/>
                <a:ea typeface="Helvetica Neue"/>
                <a:cs typeface="Arial" panose="020B0604020202020204" pitchFamily="34" charset="0"/>
                <a:sym typeface="Helvetica Neue"/>
              </a:rPr>
              <a:t>ROI-ROI Connectivity</a:t>
            </a:r>
            <a:endParaRPr lang="en-US" sz="5200" dirty="0">
              <a:latin typeface="Arial" panose="020B0604020202020204" pitchFamily="34" charset="0"/>
              <a:cs typeface="Arial" panose="020B0604020202020204" pitchFamily="34" charset="0"/>
            </a:endParaRPr>
          </a:p>
        </p:txBody>
      </p:sp>
      <p:sp>
        <p:nvSpPr>
          <p:cNvPr id="41" name="Google Shape;166;p1">
            <a:extLst>
              <a:ext uri="{FF2B5EF4-FFF2-40B4-BE49-F238E27FC236}">
                <a16:creationId xmlns:a16="http://schemas.microsoft.com/office/drawing/2014/main" id="{C290B3F3-5084-A94E-A544-295543C01A81}"/>
              </a:ext>
            </a:extLst>
          </p:cNvPr>
          <p:cNvSpPr/>
          <p:nvPr/>
        </p:nvSpPr>
        <p:spPr>
          <a:xfrm>
            <a:off x="615199" y="20346843"/>
            <a:ext cx="13877365" cy="1289304"/>
          </a:xfrm>
          <a:prstGeom prst="rect">
            <a:avLst/>
          </a:prstGeom>
          <a:solidFill>
            <a:srgbClr val="9A0000"/>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200" b="1" dirty="0">
                <a:solidFill>
                  <a:schemeClr val="lt1"/>
                </a:solidFill>
                <a:latin typeface="Arial" panose="020B0604020202020204" pitchFamily="34" charset="0"/>
                <a:ea typeface="Helvetica Neue"/>
                <a:cs typeface="Arial" panose="020B0604020202020204" pitchFamily="34" charset="0"/>
                <a:sym typeface="Helvetica Neue"/>
              </a:rPr>
              <a:t>Methods</a:t>
            </a:r>
            <a:endParaRPr sz="5200" dirty="0">
              <a:latin typeface="Arial" panose="020B0604020202020204" pitchFamily="34" charset="0"/>
              <a:cs typeface="Arial" panose="020B0604020202020204" pitchFamily="34" charset="0"/>
            </a:endParaRPr>
          </a:p>
        </p:txBody>
      </p:sp>
      <p:pic>
        <p:nvPicPr>
          <p:cNvPr id="11" name="Picture 10">
            <a:extLst>
              <a:ext uri="{FF2B5EF4-FFF2-40B4-BE49-F238E27FC236}">
                <a16:creationId xmlns:a16="http://schemas.microsoft.com/office/drawing/2014/main" id="{4BB25595-2C20-5B46-A398-2CE20AA29D53}"/>
              </a:ext>
            </a:extLst>
          </p:cNvPr>
          <p:cNvPicPr>
            <a:picLocks noChangeAspect="1"/>
          </p:cNvPicPr>
          <p:nvPr/>
        </p:nvPicPr>
        <p:blipFill>
          <a:blip r:embed="rId16">
            <a:clrChange>
              <a:clrFrom>
                <a:srgbClr val="000000"/>
              </a:clrFrom>
              <a:clrTo>
                <a:srgbClr val="000000">
                  <a:alpha val="0"/>
                </a:srgbClr>
              </a:clrTo>
            </a:clrChange>
          </a:blip>
          <a:stretch>
            <a:fillRect/>
          </a:stretch>
        </p:blipFill>
        <p:spPr>
          <a:xfrm>
            <a:off x="71783" y="33343763"/>
            <a:ext cx="6201536" cy="3471299"/>
          </a:xfrm>
          <a:prstGeom prst="rect">
            <a:avLst/>
          </a:prstGeom>
        </p:spPr>
      </p:pic>
      <p:sp>
        <p:nvSpPr>
          <p:cNvPr id="44" name="Google Shape;165;p1">
            <a:extLst>
              <a:ext uri="{FF2B5EF4-FFF2-40B4-BE49-F238E27FC236}">
                <a16:creationId xmlns:a16="http://schemas.microsoft.com/office/drawing/2014/main" id="{DE53BB4C-C034-A644-A7BC-F6C511C15C8C}"/>
              </a:ext>
            </a:extLst>
          </p:cNvPr>
          <p:cNvSpPr/>
          <p:nvPr/>
        </p:nvSpPr>
        <p:spPr>
          <a:xfrm>
            <a:off x="14999969" y="16436771"/>
            <a:ext cx="13880592" cy="1287418"/>
          </a:xfrm>
          <a:prstGeom prst="rect">
            <a:avLst/>
          </a:prstGeom>
          <a:solidFill>
            <a:srgbClr val="9A0000"/>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lvl="0" algn="ctr"/>
            <a:r>
              <a:rPr lang="en-US" sz="5200" b="1" dirty="0">
                <a:solidFill>
                  <a:schemeClr val="lt1"/>
                </a:solidFill>
                <a:latin typeface="Arial" panose="020B0604020202020204" pitchFamily="34" charset="0"/>
                <a:ea typeface="Helvetica Neue"/>
                <a:cs typeface="Arial" panose="020B0604020202020204" pitchFamily="34" charset="0"/>
                <a:sym typeface="Helvetica Neue"/>
              </a:rPr>
              <a:t>Right </a:t>
            </a:r>
            <a:r>
              <a:rPr lang="en-US" sz="5200" b="1" dirty="0" err="1">
                <a:solidFill>
                  <a:schemeClr val="lt1"/>
                </a:solidFill>
                <a:latin typeface="Arial" panose="020B0604020202020204" pitchFamily="34" charset="0"/>
                <a:ea typeface="Helvetica Neue"/>
                <a:cs typeface="Arial" panose="020B0604020202020204" pitchFamily="34" charset="0"/>
                <a:sym typeface="Helvetica Neue"/>
              </a:rPr>
              <a:t>NAcc</a:t>
            </a:r>
            <a:r>
              <a:rPr lang="en-US" sz="5200" b="1" dirty="0">
                <a:solidFill>
                  <a:schemeClr val="lt1"/>
                </a:solidFill>
                <a:latin typeface="Arial" panose="020B0604020202020204" pitchFamily="34" charset="0"/>
                <a:ea typeface="Helvetica Neue"/>
                <a:cs typeface="Arial" panose="020B0604020202020204" pitchFamily="34" charset="0"/>
                <a:sym typeface="Helvetica Neue"/>
              </a:rPr>
              <a:t> Activation Time Series</a:t>
            </a:r>
            <a:endParaRPr lang="en-US" sz="5200" dirty="0">
              <a:latin typeface="Arial" panose="020B0604020202020204" pitchFamily="34" charset="0"/>
              <a:cs typeface="Arial" panose="020B0604020202020204" pitchFamily="34" charset="0"/>
            </a:endParaRPr>
          </a:p>
        </p:txBody>
      </p:sp>
      <p:sp>
        <p:nvSpPr>
          <p:cNvPr id="45" name="Google Shape;168;p1">
            <a:extLst>
              <a:ext uri="{FF2B5EF4-FFF2-40B4-BE49-F238E27FC236}">
                <a16:creationId xmlns:a16="http://schemas.microsoft.com/office/drawing/2014/main" id="{5206588C-8F42-9A49-9435-F949F6199629}"/>
              </a:ext>
            </a:extLst>
          </p:cNvPr>
          <p:cNvSpPr txBox="1"/>
          <p:nvPr/>
        </p:nvSpPr>
        <p:spPr>
          <a:xfrm>
            <a:off x="14768178" y="31246439"/>
            <a:ext cx="14122671" cy="15696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rgbClr val="000000"/>
              </a:buClr>
              <a:buSzPts val="2000"/>
              <a:buFont typeface="Arial"/>
              <a:buNone/>
            </a:pPr>
            <a:r>
              <a:rPr lang="en-US" sz="3200" dirty="0">
                <a:solidFill>
                  <a:srgbClr val="000000"/>
                </a:solidFill>
                <a:latin typeface="Arial" panose="020B0604020202020204" pitchFamily="34" charset="0"/>
                <a:ea typeface="Helvetica Neue"/>
                <a:cs typeface="Arial" panose="020B0604020202020204" pitchFamily="34" charset="0"/>
                <a:sym typeface="Helvetica Neue"/>
              </a:rPr>
              <a:t>Voxel Threshold: p FDR-corrected &lt;0.05; </a:t>
            </a:r>
          </a:p>
          <a:p>
            <a:pPr marL="0" marR="0" lvl="0" indent="0" algn="l" rtl="0">
              <a:spcBef>
                <a:spcPts val="0"/>
              </a:spcBef>
              <a:spcAft>
                <a:spcPts val="0"/>
              </a:spcAft>
              <a:buClr>
                <a:srgbClr val="000000"/>
              </a:buClr>
              <a:buSzPts val="2000"/>
              <a:buFont typeface="Arial"/>
              <a:buNone/>
            </a:pPr>
            <a:r>
              <a:rPr lang="en-US" sz="3200" dirty="0">
                <a:solidFill>
                  <a:srgbClr val="000000"/>
                </a:solidFill>
                <a:latin typeface="Arial" panose="020B0604020202020204" pitchFamily="34" charset="0"/>
                <a:ea typeface="Helvetica Neue"/>
                <a:cs typeface="Arial" panose="020B0604020202020204" pitchFamily="34" charset="0"/>
                <a:sym typeface="Helvetica Neue"/>
              </a:rPr>
              <a:t>Cluster Threshold: p FDR-corrected &lt;0.05</a:t>
            </a:r>
          </a:p>
          <a:p>
            <a:pPr>
              <a:buSzPts val="2000"/>
            </a:pPr>
            <a:r>
              <a:rPr lang="en-US" sz="3200" dirty="0">
                <a:latin typeface="Arial" panose="020B0604020202020204" pitchFamily="34" charset="0"/>
                <a:ea typeface="Helvetica Neue"/>
                <a:cs typeface="Arial" panose="020B0604020202020204" pitchFamily="34" charset="0"/>
                <a:sym typeface="Helvetica Neue"/>
              </a:rPr>
              <a:t>No cortical areas for music from childhood (0-12) survived corrections.</a:t>
            </a:r>
            <a:endParaRPr lang="en-US" sz="3200" dirty="0">
              <a:latin typeface="Arial" panose="020B0604020202020204" pitchFamily="34" charset="0"/>
              <a:cs typeface="Arial" panose="020B0604020202020204" pitchFamily="34" charset="0"/>
            </a:endParaRPr>
          </a:p>
        </p:txBody>
      </p:sp>
      <p:pic>
        <p:nvPicPr>
          <p:cNvPr id="10" name="Picture 9" descr="Logo&#10;&#10;Description automatically generated">
            <a:extLst>
              <a:ext uri="{FF2B5EF4-FFF2-40B4-BE49-F238E27FC236}">
                <a16:creationId xmlns:a16="http://schemas.microsoft.com/office/drawing/2014/main" id="{3F48F05B-6653-0848-9403-3B8173840F7A}"/>
              </a:ext>
            </a:extLst>
          </p:cNvPr>
          <p:cNvPicPr>
            <a:picLocks noChangeAspect="1"/>
          </p:cNvPicPr>
          <p:nvPr/>
        </p:nvPicPr>
        <p:blipFill>
          <a:blip r:embed="rId17"/>
          <a:stretch>
            <a:fillRect/>
          </a:stretch>
        </p:blipFill>
        <p:spPr>
          <a:xfrm>
            <a:off x="38240537" y="1075491"/>
            <a:ext cx="4409653" cy="3498394"/>
          </a:xfrm>
          <a:prstGeom prst="rect">
            <a:avLst/>
          </a:prstGeom>
        </p:spPr>
      </p:pic>
      <p:sp>
        <p:nvSpPr>
          <p:cNvPr id="57" name="Google Shape;87;p1">
            <a:extLst>
              <a:ext uri="{FF2B5EF4-FFF2-40B4-BE49-F238E27FC236}">
                <a16:creationId xmlns:a16="http://schemas.microsoft.com/office/drawing/2014/main" id="{EE592F8E-5CCF-2940-8C7A-A0E281FD34A3}"/>
              </a:ext>
            </a:extLst>
          </p:cNvPr>
          <p:cNvSpPr/>
          <p:nvPr/>
        </p:nvSpPr>
        <p:spPr>
          <a:xfrm>
            <a:off x="492317" y="21636147"/>
            <a:ext cx="13880592" cy="13802133"/>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lvl="1" algn="just" fontAlgn="base"/>
            <a:r>
              <a:rPr lang="en-US" sz="3200" b="0" i="0" u="none" strike="noStrike" dirty="0">
                <a:solidFill>
                  <a:srgbClr val="000000"/>
                </a:solidFill>
                <a:effectLst/>
                <a:latin typeface="Arial" panose="020B0604020202020204" pitchFamily="34" charset="0"/>
              </a:rPr>
              <a:t>Thirty older adults (ages 50-85; </a:t>
            </a:r>
            <a:r>
              <a:rPr lang="en-US" sz="3200" b="0" i="1" u="none" strike="noStrike" dirty="0">
                <a:solidFill>
                  <a:srgbClr val="000000"/>
                </a:solidFill>
                <a:effectLst/>
                <a:latin typeface="Arial" panose="020B0604020202020204" pitchFamily="34" charset="0"/>
              </a:rPr>
              <a:t>M</a:t>
            </a:r>
            <a:r>
              <a:rPr lang="en-US" sz="3200" b="0" i="0" u="none" strike="noStrike" dirty="0">
                <a:solidFill>
                  <a:srgbClr val="000000"/>
                </a:solidFill>
                <a:effectLst/>
                <a:latin typeface="Arial" panose="020B0604020202020204" pitchFamily="34" charset="0"/>
              </a:rPr>
              <a:t>=65) who were either cognitively healthy (n=22) or cognitively impaired (mild cognitive impairment [MCI] or subjective cognitive decline [SCD], n=8) completed a music-listening fMRI task.</a:t>
            </a: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lvl="1" algn="just"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lvl="1" algn="just"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lvl="1" algn="just"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lvl="1" algn="just"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lvl="1" algn="just"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lvl="1" algn="just"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lvl="1" algn="just" fontAlgn="base"/>
            <a:r>
              <a:rPr lang="en-US" sz="3200" b="0" i="0" u="none" strike="noStrike" dirty="0">
                <a:solidFill>
                  <a:srgbClr val="000000"/>
                </a:solidFill>
                <a:effectLst/>
                <a:latin typeface="Arial" panose="020B0604020202020204" pitchFamily="34" charset="0"/>
              </a:rPr>
              <a:t>Clips were categorized based on timing of exposure: childhood (0-12), adolescence (13-18) or adulthood (21-45) using a combination of self-reports &amp; Song-Specific Age (SSA).</a:t>
            </a:r>
          </a:p>
          <a:p>
            <a:pPr lvl="1" algn="just" fontAlgn="base"/>
            <a:endParaRPr lang="en-US" sz="3200" dirty="0">
              <a:latin typeface="Arial" panose="020B0604020202020204" pitchFamily="34" charset="0"/>
            </a:endParaRPr>
          </a:p>
          <a:p>
            <a:pPr lvl="1" algn="just" fontAlgn="base"/>
            <a:endParaRPr lang="en-US" sz="3200" b="0" i="0" u="none" strike="noStrike" dirty="0">
              <a:solidFill>
                <a:srgbClr val="000000"/>
              </a:solidFill>
              <a:effectLst/>
              <a:latin typeface="Arial" panose="020B0604020202020204" pitchFamily="34" charset="0"/>
            </a:endParaRPr>
          </a:p>
          <a:p>
            <a:pPr algn="just" fontAlgn="base"/>
            <a:endParaRPr lang="en-US" sz="3200" dirty="0">
              <a:latin typeface="Arial" panose="020B0604020202020204" pitchFamily="34" charset="0"/>
            </a:endParaRPr>
          </a:p>
          <a:p>
            <a:pPr algn="just" fontAlgn="base"/>
            <a:r>
              <a:rPr lang="en-US" sz="3200" dirty="0">
                <a:latin typeface="Arial" panose="020B0604020202020204" pitchFamily="34" charset="0"/>
                <a:cs typeface="Arial" panose="020B0604020202020204" pitchFamily="34" charset="0"/>
              </a:rPr>
              <a:t>MRI data were acquired using a Siemens </a:t>
            </a:r>
            <a:r>
              <a:rPr lang="en-US" sz="3200" dirty="0" err="1">
                <a:latin typeface="Arial" panose="020B0604020202020204" pitchFamily="34" charset="0"/>
                <a:cs typeface="Arial" panose="020B0604020202020204" pitchFamily="34" charset="0"/>
              </a:rPr>
              <a:t>Magnetom</a:t>
            </a:r>
            <a:r>
              <a:rPr lang="en-US" sz="3200" dirty="0">
                <a:latin typeface="Arial" panose="020B0604020202020204" pitchFamily="34" charset="0"/>
                <a:cs typeface="Arial" panose="020B0604020202020204" pitchFamily="34" charset="0"/>
              </a:rPr>
              <a:t> 3T MR. Continuous acquisition was used for 1440 volumes with a fast TR of 475 </a:t>
            </a:r>
            <a:r>
              <a:rPr lang="en-US" sz="3200" dirty="0" err="1">
                <a:latin typeface="Arial" panose="020B0604020202020204" pitchFamily="34" charset="0"/>
                <a:cs typeface="Arial" panose="020B0604020202020204" pitchFamily="34" charset="0"/>
              </a:rPr>
              <a:t>ms.</a:t>
            </a:r>
            <a:r>
              <a:rPr lang="en-US" sz="3200" dirty="0">
                <a:latin typeface="Arial" panose="020B0604020202020204" pitchFamily="34" charset="0"/>
                <a:cs typeface="Arial" panose="020B0604020202020204" pitchFamily="34" charset="0"/>
              </a:rPr>
              <a:t> Forty-eight axial slices were acquired as echo-planar imaging (EPI) functional volumes covering the whole brain (voxel size = 3 mm³).</a:t>
            </a:r>
            <a:r>
              <a:rPr lang="en-US" sz="3200" dirty="0">
                <a:solidFill>
                  <a:schemeClr val="dk1"/>
                </a:solidFill>
                <a:latin typeface="Arial" panose="020B0604020202020204" pitchFamily="34" charset="0"/>
                <a:ea typeface="Helvetica Neue"/>
                <a:cs typeface="Arial" panose="020B0604020202020204" pitchFamily="34" charset="0"/>
                <a:sym typeface="Helvetica Neue"/>
              </a:rPr>
              <a:t> </a:t>
            </a:r>
            <a:r>
              <a:rPr lang="en-US" sz="3200" dirty="0">
                <a:latin typeface="Arial" panose="020B0604020202020204" pitchFamily="34" charset="0"/>
                <a:cs typeface="Arial" panose="020B0604020202020204" pitchFamily="34" charset="0"/>
              </a:rPr>
              <a:t>Data were preprocessed and analyzed using SPM12 (Statistical Parametric Mapping) software</a:t>
            </a:r>
            <a:r>
              <a:rPr lang="en-US" sz="3200" baseline="30000" dirty="0">
                <a:latin typeface="Arial" panose="020B0604020202020204" pitchFamily="34" charset="0"/>
                <a:cs typeface="Arial" panose="020B0604020202020204" pitchFamily="34" charset="0"/>
              </a:rPr>
              <a:t>9</a:t>
            </a:r>
            <a:r>
              <a:rPr lang="en-US" sz="3200" dirty="0">
                <a:latin typeface="Arial" panose="020B0604020202020204" pitchFamily="34" charset="0"/>
                <a:cs typeface="Arial" panose="020B0604020202020204" pitchFamily="34" charset="0"/>
              </a:rPr>
              <a:t> and the CONN Toolbox</a:t>
            </a:r>
            <a:r>
              <a:rPr lang="en-US" sz="3200" baseline="30000" dirty="0">
                <a:latin typeface="Arial" panose="020B0604020202020204" pitchFamily="34" charset="0"/>
                <a:cs typeface="Arial" panose="020B0604020202020204" pitchFamily="34" charset="0"/>
              </a:rPr>
              <a:t>10</a:t>
            </a:r>
            <a:r>
              <a:rPr lang="en-US" sz="3200" dirty="0">
                <a:latin typeface="Arial" panose="020B0604020202020204" pitchFamily="34" charset="0"/>
                <a:cs typeface="Arial" panose="020B0604020202020204" pitchFamily="34" charset="0"/>
              </a:rPr>
              <a:t>. </a:t>
            </a:r>
            <a:r>
              <a:rPr lang="en-US" sz="3200" dirty="0">
                <a:solidFill>
                  <a:schemeClr val="dk1"/>
                </a:solidFill>
                <a:latin typeface="Arial" panose="020B0604020202020204" pitchFamily="34" charset="0"/>
                <a:ea typeface="Helvetica Neue"/>
                <a:cs typeface="Arial" panose="020B0604020202020204" pitchFamily="34" charset="0"/>
                <a:sym typeface="Helvetica Neue"/>
              </a:rPr>
              <a:t>For seed to whole brain functional connectivity analyses, we seeded the nucleus accumbens</a:t>
            </a:r>
            <a:r>
              <a:rPr lang="en-US" sz="3200" baseline="30000" dirty="0">
                <a:solidFill>
                  <a:schemeClr val="dk1"/>
                </a:solidFill>
                <a:latin typeface="Arial" panose="020B0604020202020204" pitchFamily="34" charset="0"/>
                <a:ea typeface="Helvetica Neue"/>
                <a:cs typeface="Arial" panose="020B0604020202020204" pitchFamily="34" charset="0"/>
                <a:sym typeface="Helvetica Neue"/>
              </a:rPr>
              <a:t>11</a:t>
            </a:r>
            <a:r>
              <a:rPr lang="en-US" sz="3200" dirty="0">
                <a:solidFill>
                  <a:schemeClr val="dk1"/>
                </a:solidFill>
                <a:latin typeface="Arial" panose="020B0604020202020204" pitchFamily="34" charset="0"/>
                <a:ea typeface="Helvetica Neue"/>
                <a:cs typeface="Arial" panose="020B0604020202020204" pitchFamily="34" charset="0"/>
                <a:sym typeface="Helvetica Neue"/>
              </a:rPr>
              <a:t>. </a:t>
            </a:r>
            <a:r>
              <a:rPr lang="en-US" sz="3200" kern="1200" dirty="0">
                <a:solidFill>
                  <a:schemeClr val="tx1"/>
                </a:solidFill>
                <a:latin typeface="Arial" panose="020B0604020202020204" pitchFamily="34" charset="0"/>
                <a:ea typeface="Helvetica Neue"/>
                <a:cs typeface="Arial" panose="020B0604020202020204" pitchFamily="34" charset="0"/>
                <a:sym typeface="Helvetica Neue"/>
              </a:rPr>
              <a:t>For ROI-ROI connectivity analyses, we seeded the Reward and Auditory Networks</a:t>
            </a:r>
            <a:r>
              <a:rPr lang="en-US" sz="3200" kern="1200" baseline="30000" dirty="0">
                <a:solidFill>
                  <a:schemeClr val="tx1"/>
                </a:solidFill>
                <a:latin typeface="Arial" panose="020B0604020202020204" pitchFamily="34" charset="0"/>
                <a:ea typeface="Helvetica Neue"/>
                <a:cs typeface="Arial" panose="020B0604020202020204" pitchFamily="34" charset="0"/>
                <a:sym typeface="Helvetica Neue"/>
              </a:rPr>
              <a:t>11</a:t>
            </a:r>
            <a:r>
              <a:rPr lang="en-US" sz="3200" kern="1200" dirty="0">
                <a:solidFill>
                  <a:schemeClr val="tx1"/>
                </a:solidFill>
                <a:latin typeface="Arial" panose="020B0604020202020204" pitchFamily="34" charset="0"/>
                <a:ea typeface="Helvetica Neue"/>
                <a:cs typeface="Arial" panose="020B0604020202020204" pitchFamily="34" charset="0"/>
                <a:sym typeface="Helvetica Neue"/>
              </a:rPr>
              <a:t> along with the mPFC as defined by the CONN Toolbox.</a:t>
            </a:r>
          </a:p>
          <a:p>
            <a:pPr lvl="1" algn="just" fontAlgn="base"/>
            <a:endParaRPr lang="en-US" sz="3200" b="0" i="0" u="none" strike="noStrike" dirty="0">
              <a:solidFill>
                <a:srgbClr val="000000"/>
              </a:solidFill>
              <a:effectLst/>
              <a:latin typeface="Arial" panose="020B0604020202020204" pitchFamily="34" charset="0"/>
            </a:endParaRPr>
          </a:p>
        </p:txBody>
      </p:sp>
      <p:pic>
        <p:nvPicPr>
          <p:cNvPr id="58" name="Picture 57">
            <a:extLst>
              <a:ext uri="{FF2B5EF4-FFF2-40B4-BE49-F238E27FC236}">
                <a16:creationId xmlns:a16="http://schemas.microsoft.com/office/drawing/2014/main" id="{B4C5D954-7159-3749-9AB0-B24F6382B3D2}"/>
              </a:ext>
            </a:extLst>
          </p:cNvPr>
          <p:cNvPicPr>
            <a:picLocks noChangeAspect="1"/>
          </p:cNvPicPr>
          <p:nvPr/>
        </p:nvPicPr>
        <p:blipFill>
          <a:blip r:embed="rId18">
            <a:extLst>
              <a:ext uri="{BEBA8EAE-BF5A-486C-A8C5-ECC9F3942E4B}">
                <a14:imgProps xmlns:a14="http://schemas.microsoft.com/office/drawing/2010/main">
                  <a14:imgLayer r:embed="rId19">
                    <a14:imgEffect>
                      <a14:backgroundRemoval t="4271" b="96171" l="2614" r="96932"/>
                    </a14:imgEffect>
                  </a14:imgLayer>
                </a14:imgProps>
              </a:ext>
            </a:extLst>
          </a:blip>
          <a:stretch>
            <a:fillRect/>
          </a:stretch>
        </p:blipFill>
        <p:spPr>
          <a:xfrm>
            <a:off x="35686110" y="37859983"/>
            <a:ext cx="665880" cy="513787"/>
          </a:xfrm>
          <a:prstGeom prst="rect">
            <a:avLst/>
          </a:prstGeom>
        </p:spPr>
      </p:pic>
      <p:sp>
        <p:nvSpPr>
          <p:cNvPr id="59" name="TextBox 58">
            <a:extLst>
              <a:ext uri="{FF2B5EF4-FFF2-40B4-BE49-F238E27FC236}">
                <a16:creationId xmlns:a16="http://schemas.microsoft.com/office/drawing/2014/main" id="{75895E8B-23AB-374A-A489-E6176E09B4EE}"/>
              </a:ext>
            </a:extLst>
          </p:cNvPr>
          <p:cNvSpPr txBox="1"/>
          <p:nvPr/>
        </p:nvSpPr>
        <p:spPr>
          <a:xfrm>
            <a:off x="36351990" y="37947599"/>
            <a:ext cx="3365297" cy="338554"/>
          </a:xfrm>
          <a:prstGeom prst="rect">
            <a:avLst/>
          </a:prstGeom>
          <a:noFill/>
        </p:spPr>
        <p:txBody>
          <a:bodyPr wrap="square" rtlCol="0">
            <a:spAutoFit/>
          </a:bodyPr>
          <a:lstStyle/>
          <a:p>
            <a:r>
              <a:rPr lang="en-US" sz="1600" dirty="0" err="1">
                <a:latin typeface="Arial" panose="020B0604020202020204" pitchFamily="34" charset="0"/>
                <a:cs typeface="Arial" panose="020B0604020202020204" pitchFamily="34" charset="0"/>
              </a:rPr>
              <a:t>kathios.n@northeastern.edu</a:t>
            </a:r>
            <a:endParaRPr lang="en-US" sz="1600" dirty="0">
              <a:latin typeface="Arial" panose="020B0604020202020204" pitchFamily="34" charset="0"/>
              <a:cs typeface="Arial" panose="020B0604020202020204" pitchFamily="34" charset="0"/>
            </a:endParaRPr>
          </a:p>
        </p:txBody>
      </p:sp>
      <p:pic>
        <p:nvPicPr>
          <p:cNvPr id="60" name="Picture 59">
            <a:extLst>
              <a:ext uri="{FF2B5EF4-FFF2-40B4-BE49-F238E27FC236}">
                <a16:creationId xmlns:a16="http://schemas.microsoft.com/office/drawing/2014/main" id="{F2967E42-D2B4-FF4B-903D-2BAD6084EA8C}"/>
              </a:ext>
            </a:extLst>
          </p:cNvPr>
          <p:cNvPicPr>
            <a:picLocks noChangeAspect="1"/>
          </p:cNvPicPr>
          <p:nvPr/>
        </p:nvPicPr>
        <p:blipFill>
          <a:blip r:embed="rId20"/>
          <a:stretch>
            <a:fillRect/>
          </a:stretch>
        </p:blipFill>
        <p:spPr>
          <a:xfrm>
            <a:off x="39075199" y="37815609"/>
            <a:ext cx="642088" cy="642088"/>
          </a:xfrm>
          <a:prstGeom prst="rect">
            <a:avLst/>
          </a:prstGeom>
        </p:spPr>
      </p:pic>
      <p:sp>
        <p:nvSpPr>
          <p:cNvPr id="61" name="TextBox 60">
            <a:extLst>
              <a:ext uri="{FF2B5EF4-FFF2-40B4-BE49-F238E27FC236}">
                <a16:creationId xmlns:a16="http://schemas.microsoft.com/office/drawing/2014/main" id="{AB17DDE3-57A3-9540-855B-A85932E4CC2F}"/>
              </a:ext>
            </a:extLst>
          </p:cNvPr>
          <p:cNvSpPr txBox="1"/>
          <p:nvPr/>
        </p:nvSpPr>
        <p:spPr>
          <a:xfrm>
            <a:off x="39616700" y="37947600"/>
            <a:ext cx="3365297" cy="338554"/>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a:t>
            </a:r>
            <a:r>
              <a:rPr lang="en-US" sz="1600" dirty="0" err="1">
                <a:latin typeface="Arial" panose="020B0604020202020204" pitchFamily="34" charset="0"/>
                <a:cs typeface="Arial" panose="020B0604020202020204" pitchFamily="34" charset="0"/>
              </a:rPr>
              <a:t>nickkathios</a:t>
            </a:r>
            <a:endParaRPr lang="en-US" sz="1600" dirty="0">
              <a:latin typeface="Arial" panose="020B0604020202020204" pitchFamily="34" charset="0"/>
              <a:cs typeface="Arial" panose="020B0604020202020204" pitchFamily="34" charset="0"/>
            </a:endParaRPr>
          </a:p>
        </p:txBody>
      </p:sp>
      <p:pic>
        <p:nvPicPr>
          <p:cNvPr id="42" name="Picture 16">
            <a:extLst>
              <a:ext uri="{FF2B5EF4-FFF2-40B4-BE49-F238E27FC236}">
                <a16:creationId xmlns:a16="http://schemas.microsoft.com/office/drawing/2014/main" id="{B2713061-3153-A24A-928A-7410984E25BC}"/>
              </a:ext>
            </a:extLst>
          </p:cNvPr>
          <p:cNvPicPr>
            <a:picLocks noChangeAspect="1" noChangeArrowheads="1"/>
          </p:cNvPicPr>
          <p:nvPr/>
        </p:nvPicPr>
        <p:blipFill rotWithShape="1">
          <a:blip r:embed="rId21">
            <a:extLst>
              <a:ext uri="{28A0092B-C50C-407E-A947-70E740481C1C}">
                <a14:useLocalDpi xmlns:a14="http://schemas.microsoft.com/office/drawing/2010/main" val="0"/>
              </a:ext>
            </a:extLst>
          </a:blip>
          <a:srcRect t="31980"/>
          <a:stretch/>
        </p:blipFill>
        <p:spPr bwMode="auto">
          <a:xfrm>
            <a:off x="2104442" y="23163358"/>
            <a:ext cx="10551477" cy="327800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A picture containing icon&#10;&#10;Description automatically generated">
            <a:extLst>
              <a:ext uri="{FF2B5EF4-FFF2-40B4-BE49-F238E27FC236}">
                <a16:creationId xmlns:a16="http://schemas.microsoft.com/office/drawing/2014/main" id="{F5BEA241-3035-2B81-283C-9EDD79DBE0E5}"/>
              </a:ext>
            </a:extLst>
          </p:cNvPr>
          <p:cNvPicPr>
            <a:picLocks noChangeAspect="1"/>
          </p:cNvPicPr>
          <p:nvPr/>
        </p:nvPicPr>
        <p:blipFill>
          <a:blip r:embed="rId22"/>
          <a:stretch>
            <a:fillRect/>
          </a:stretch>
        </p:blipFill>
        <p:spPr>
          <a:xfrm>
            <a:off x="25683513" y="6840878"/>
            <a:ext cx="3048000" cy="596900"/>
          </a:xfrm>
          <a:prstGeom prst="rect">
            <a:avLst/>
          </a:prstGeom>
        </p:spPr>
      </p:pic>
      <p:sp>
        <p:nvSpPr>
          <p:cNvPr id="19" name="Google Shape;166;p1">
            <a:extLst>
              <a:ext uri="{FF2B5EF4-FFF2-40B4-BE49-F238E27FC236}">
                <a16:creationId xmlns:a16="http://schemas.microsoft.com/office/drawing/2014/main" id="{E8C739D1-D7D9-B368-90D6-FB21927C7021}"/>
              </a:ext>
            </a:extLst>
          </p:cNvPr>
          <p:cNvSpPr/>
          <p:nvPr/>
        </p:nvSpPr>
        <p:spPr>
          <a:xfrm>
            <a:off x="492317" y="28065473"/>
            <a:ext cx="13880592" cy="1287418"/>
          </a:xfrm>
          <a:prstGeom prst="rect">
            <a:avLst/>
          </a:prstGeom>
          <a:solidFill>
            <a:srgbClr val="9A0000"/>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200" b="1" dirty="0">
                <a:solidFill>
                  <a:schemeClr val="lt1"/>
                </a:solidFill>
                <a:latin typeface="Arial" panose="020B0604020202020204" pitchFamily="34" charset="0"/>
                <a:ea typeface="Helvetica Neue"/>
                <a:cs typeface="Arial" panose="020B0604020202020204" pitchFamily="34" charset="0"/>
                <a:sym typeface="Helvetica Neue"/>
              </a:rPr>
              <a:t>Data Acquisition &amp; Regions of Interest</a:t>
            </a:r>
            <a:endParaRPr lang="en-US" sz="5200" dirty="0">
              <a:latin typeface="Arial" panose="020B0604020202020204" pitchFamily="34" charset="0"/>
              <a:cs typeface="Arial" panose="020B0604020202020204" pitchFamily="34" charset="0"/>
            </a:endParaRPr>
          </a:p>
        </p:txBody>
      </p:sp>
      <p:pic>
        <p:nvPicPr>
          <p:cNvPr id="21" name="Picture 20" descr="A picture containing radar chart&#10;&#10;Description automatically generated">
            <a:extLst>
              <a:ext uri="{FF2B5EF4-FFF2-40B4-BE49-F238E27FC236}">
                <a16:creationId xmlns:a16="http://schemas.microsoft.com/office/drawing/2014/main" id="{6BD72C50-C4D0-F4D7-44BE-F507B2E745FB}"/>
              </a:ext>
            </a:extLst>
          </p:cNvPr>
          <p:cNvPicPr>
            <a:picLocks noChangeAspect="1"/>
          </p:cNvPicPr>
          <p:nvPr/>
        </p:nvPicPr>
        <p:blipFill rotWithShape="1">
          <a:blip r:embed="rId23"/>
          <a:srcRect l="18736" t="63387" r="19783" b="3849"/>
          <a:stretch/>
        </p:blipFill>
        <p:spPr>
          <a:xfrm>
            <a:off x="577597" y="10413280"/>
            <a:ext cx="7005863" cy="4831479"/>
          </a:xfrm>
          <a:prstGeom prst="rect">
            <a:avLst/>
          </a:prstGeom>
        </p:spPr>
      </p:pic>
      <p:pic>
        <p:nvPicPr>
          <p:cNvPr id="22" name="Picture 21">
            <a:extLst>
              <a:ext uri="{FF2B5EF4-FFF2-40B4-BE49-F238E27FC236}">
                <a16:creationId xmlns:a16="http://schemas.microsoft.com/office/drawing/2014/main" id="{57F8DB59-45D8-1A25-E00B-CE0A0AE2AE4D}"/>
              </a:ext>
            </a:extLst>
          </p:cNvPr>
          <p:cNvPicPr>
            <a:picLocks noChangeAspect="1"/>
          </p:cNvPicPr>
          <p:nvPr/>
        </p:nvPicPr>
        <p:blipFill>
          <a:blip r:embed="rId24">
            <a:clrChange>
              <a:clrFrom>
                <a:srgbClr val="000000"/>
              </a:clrFrom>
              <a:clrTo>
                <a:srgbClr val="000000">
                  <a:alpha val="0"/>
                </a:srgbClr>
              </a:clrTo>
            </a:clrChange>
          </a:blip>
          <a:stretch>
            <a:fillRect/>
          </a:stretch>
        </p:blipFill>
        <p:spPr>
          <a:xfrm>
            <a:off x="9050631" y="33828177"/>
            <a:ext cx="4739237" cy="2652780"/>
          </a:xfrm>
          <a:prstGeom prst="rect">
            <a:avLst/>
          </a:prstGeom>
        </p:spPr>
      </p:pic>
      <p:sp>
        <p:nvSpPr>
          <p:cNvPr id="33" name="Google Shape;165;p1">
            <a:extLst>
              <a:ext uri="{FF2B5EF4-FFF2-40B4-BE49-F238E27FC236}">
                <a16:creationId xmlns:a16="http://schemas.microsoft.com/office/drawing/2014/main" id="{4B4E7B85-1EB0-FB23-300F-71578916CDB0}"/>
              </a:ext>
            </a:extLst>
          </p:cNvPr>
          <p:cNvSpPr/>
          <p:nvPr/>
        </p:nvSpPr>
        <p:spPr>
          <a:xfrm>
            <a:off x="14920964" y="24646709"/>
            <a:ext cx="13880592" cy="1287418"/>
          </a:xfrm>
          <a:prstGeom prst="rect">
            <a:avLst/>
          </a:prstGeom>
          <a:solidFill>
            <a:srgbClr val="9A0000"/>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lvl="0" algn="ctr"/>
            <a:r>
              <a:rPr lang="en-US" sz="5200" b="1" dirty="0" err="1">
                <a:solidFill>
                  <a:schemeClr val="lt1"/>
                </a:solidFill>
                <a:latin typeface="Arial" panose="020B0604020202020204" pitchFamily="34" charset="0"/>
                <a:ea typeface="Helvetica Neue"/>
                <a:cs typeface="Arial" panose="020B0604020202020204" pitchFamily="34" charset="0"/>
                <a:sym typeface="Helvetica Neue"/>
              </a:rPr>
              <a:t>NAcc</a:t>
            </a:r>
            <a:r>
              <a:rPr lang="en-US" sz="5200" b="1" dirty="0">
                <a:solidFill>
                  <a:schemeClr val="lt1"/>
                </a:solidFill>
                <a:latin typeface="Arial" panose="020B0604020202020204" pitchFamily="34" charset="0"/>
                <a:ea typeface="Helvetica Neue"/>
                <a:cs typeface="Arial" panose="020B0604020202020204" pitchFamily="34" charset="0"/>
                <a:sym typeface="Helvetica Neue"/>
              </a:rPr>
              <a:t> Seed-Based Connectivity</a:t>
            </a:r>
            <a:endParaRPr lang="en-US" sz="5200"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22A3EAAB-C320-55AD-332E-7C15AA0C7DE6}"/>
              </a:ext>
            </a:extLst>
          </p:cNvPr>
          <p:cNvSpPr txBox="1"/>
          <p:nvPr/>
        </p:nvSpPr>
        <p:spPr>
          <a:xfrm>
            <a:off x="18970852" y="25938607"/>
            <a:ext cx="4914707" cy="646331"/>
          </a:xfrm>
          <a:prstGeom prst="rect">
            <a:avLst/>
          </a:prstGeom>
          <a:noFill/>
        </p:spPr>
        <p:txBody>
          <a:bodyPr wrap="square" rtlCol="0">
            <a:spAutoFit/>
          </a:bodyPr>
          <a:lstStyle/>
          <a:p>
            <a:pPr algn="ctr"/>
            <a:r>
              <a:rPr lang="en-US" sz="3600" dirty="0">
                <a:latin typeface="Arial" panose="020B0604020202020204" pitchFamily="34" charset="0"/>
                <a:cs typeface="Arial" panose="020B0604020202020204" pitchFamily="34" charset="0"/>
              </a:rPr>
              <a:t>Adolescence (13-18)</a:t>
            </a:r>
          </a:p>
        </p:txBody>
      </p:sp>
      <p:sp>
        <p:nvSpPr>
          <p:cNvPr id="46" name="TextBox 45">
            <a:extLst>
              <a:ext uri="{FF2B5EF4-FFF2-40B4-BE49-F238E27FC236}">
                <a16:creationId xmlns:a16="http://schemas.microsoft.com/office/drawing/2014/main" id="{E948EEF3-A5A4-C34B-440E-EB5538E649D3}"/>
              </a:ext>
            </a:extLst>
          </p:cNvPr>
          <p:cNvSpPr txBox="1"/>
          <p:nvPr/>
        </p:nvSpPr>
        <p:spPr>
          <a:xfrm>
            <a:off x="17549020" y="28603979"/>
            <a:ext cx="7758372" cy="646331"/>
          </a:xfrm>
          <a:prstGeom prst="rect">
            <a:avLst/>
          </a:prstGeom>
          <a:noFill/>
        </p:spPr>
        <p:txBody>
          <a:bodyPr wrap="square" rtlCol="0">
            <a:spAutoFit/>
          </a:bodyPr>
          <a:lstStyle/>
          <a:p>
            <a:pPr algn="ctr"/>
            <a:r>
              <a:rPr lang="en-US" sz="3600" dirty="0">
                <a:latin typeface="Arial" panose="020B0604020202020204" pitchFamily="34" charset="0"/>
                <a:cs typeface="Arial" panose="020B0604020202020204" pitchFamily="34" charset="0"/>
              </a:rPr>
              <a:t>Adulthood (21-45)</a:t>
            </a:r>
          </a:p>
        </p:txBody>
      </p:sp>
      <p:sp>
        <p:nvSpPr>
          <p:cNvPr id="48" name="TextBox 47">
            <a:extLst>
              <a:ext uri="{FF2B5EF4-FFF2-40B4-BE49-F238E27FC236}">
                <a16:creationId xmlns:a16="http://schemas.microsoft.com/office/drawing/2014/main" id="{6B1D0978-B44B-F2AA-C4BB-A0B3FD6F9B32}"/>
              </a:ext>
            </a:extLst>
          </p:cNvPr>
          <p:cNvSpPr txBox="1"/>
          <p:nvPr/>
        </p:nvSpPr>
        <p:spPr>
          <a:xfrm>
            <a:off x="17169863" y="32891856"/>
            <a:ext cx="9319300" cy="646331"/>
          </a:xfrm>
          <a:prstGeom prst="rect">
            <a:avLst/>
          </a:prstGeom>
          <a:noFill/>
        </p:spPr>
        <p:txBody>
          <a:bodyPr wrap="square" rtlCol="0">
            <a:spAutoFit/>
          </a:bodyPr>
          <a:lstStyle/>
          <a:p>
            <a:pPr algn="ctr"/>
            <a:r>
              <a:rPr lang="en-US" sz="3600" dirty="0">
                <a:latin typeface="Arial" panose="020B0604020202020204" pitchFamily="34" charset="0"/>
                <a:cs typeface="Arial" panose="020B0604020202020204" pitchFamily="34" charset="0"/>
              </a:rPr>
              <a:t>Adolescence &gt; Childhood </a:t>
            </a:r>
            <a:r>
              <a:rPr lang="en-US" sz="3600">
                <a:latin typeface="Arial" panose="020B0604020202020204" pitchFamily="34" charset="0"/>
                <a:cs typeface="Arial" panose="020B0604020202020204" pitchFamily="34" charset="0"/>
              </a:rPr>
              <a:t>&amp; Adulthood</a:t>
            </a:r>
            <a:endParaRPr lang="en-US" sz="3600" dirty="0">
              <a:latin typeface="Arial" panose="020B0604020202020204" pitchFamily="34" charset="0"/>
              <a:cs typeface="Arial" panose="020B0604020202020204" pitchFamily="34" charset="0"/>
            </a:endParaRPr>
          </a:p>
        </p:txBody>
      </p:sp>
      <p:pic>
        <p:nvPicPr>
          <p:cNvPr id="50" name="Picture 49" descr="A group of coins&#10;&#10;Description automatically generated with medium confidence">
            <a:extLst>
              <a:ext uri="{FF2B5EF4-FFF2-40B4-BE49-F238E27FC236}">
                <a16:creationId xmlns:a16="http://schemas.microsoft.com/office/drawing/2014/main" id="{DEAFF435-B5F5-BF34-C905-53E7B274306C}"/>
              </a:ext>
            </a:extLst>
          </p:cNvPr>
          <p:cNvPicPr>
            <a:picLocks noChangeAspect="1"/>
          </p:cNvPicPr>
          <p:nvPr/>
        </p:nvPicPr>
        <p:blipFill>
          <a:blip r:embed="rId25"/>
          <a:stretch>
            <a:fillRect/>
          </a:stretch>
        </p:blipFill>
        <p:spPr>
          <a:xfrm>
            <a:off x="14825471" y="26606641"/>
            <a:ext cx="11325134" cy="2011680"/>
          </a:xfrm>
          <a:prstGeom prst="rect">
            <a:avLst/>
          </a:prstGeom>
        </p:spPr>
      </p:pic>
      <p:pic>
        <p:nvPicPr>
          <p:cNvPr id="64" name="Picture 63" descr="A group of coins&#10;&#10;Description automatically generated with low confidence">
            <a:extLst>
              <a:ext uri="{FF2B5EF4-FFF2-40B4-BE49-F238E27FC236}">
                <a16:creationId xmlns:a16="http://schemas.microsoft.com/office/drawing/2014/main" id="{159A3392-B0D2-57EC-CE0E-A7501340460D}"/>
              </a:ext>
            </a:extLst>
          </p:cNvPr>
          <p:cNvPicPr>
            <a:picLocks noChangeAspect="1"/>
          </p:cNvPicPr>
          <p:nvPr/>
        </p:nvPicPr>
        <p:blipFill>
          <a:blip r:embed="rId26"/>
          <a:stretch>
            <a:fillRect/>
          </a:stretch>
        </p:blipFill>
        <p:spPr>
          <a:xfrm>
            <a:off x="14733897" y="29154967"/>
            <a:ext cx="11323157" cy="2011680"/>
          </a:xfrm>
          <a:prstGeom prst="rect">
            <a:avLst/>
          </a:prstGeom>
        </p:spPr>
      </p:pic>
      <p:sp>
        <p:nvSpPr>
          <p:cNvPr id="66" name="TextBox 65">
            <a:extLst>
              <a:ext uri="{FF2B5EF4-FFF2-40B4-BE49-F238E27FC236}">
                <a16:creationId xmlns:a16="http://schemas.microsoft.com/office/drawing/2014/main" id="{3B761B75-80F6-BF06-BD86-CE14C5B5CBBF}"/>
              </a:ext>
            </a:extLst>
          </p:cNvPr>
          <p:cNvSpPr txBox="1"/>
          <p:nvPr/>
        </p:nvSpPr>
        <p:spPr>
          <a:xfrm>
            <a:off x="17348347" y="33567241"/>
            <a:ext cx="8476439" cy="584775"/>
          </a:xfrm>
          <a:prstGeom prst="rect">
            <a:avLst/>
          </a:prstGeom>
          <a:noFill/>
        </p:spPr>
        <p:txBody>
          <a:bodyPr wrap="square" rtlCol="0">
            <a:spAutoFit/>
          </a:bodyPr>
          <a:lstStyle/>
          <a:p>
            <a:pPr algn="ctr"/>
            <a:r>
              <a:rPr lang="en-US" sz="3200" dirty="0">
                <a:latin typeface="Arial" panose="020B0604020202020204" pitchFamily="34" charset="0"/>
                <a:cs typeface="Arial" panose="020B0604020202020204" pitchFamily="34" charset="0"/>
              </a:rPr>
              <a:t>Cognitively Healthy</a:t>
            </a:r>
          </a:p>
        </p:txBody>
      </p:sp>
      <p:pic>
        <p:nvPicPr>
          <p:cNvPr id="69" name="Picture 68">
            <a:extLst>
              <a:ext uri="{FF2B5EF4-FFF2-40B4-BE49-F238E27FC236}">
                <a16:creationId xmlns:a16="http://schemas.microsoft.com/office/drawing/2014/main" id="{748156CD-DB56-DD6C-7DC4-8DE25745FA4E}"/>
              </a:ext>
            </a:extLst>
          </p:cNvPr>
          <p:cNvPicPr>
            <a:picLocks noChangeAspect="1"/>
          </p:cNvPicPr>
          <p:nvPr/>
        </p:nvPicPr>
        <p:blipFill rotWithShape="1">
          <a:blip r:embed="rId27"/>
          <a:srcRect l="24625" r="24650"/>
          <a:stretch/>
        </p:blipFill>
        <p:spPr>
          <a:xfrm>
            <a:off x="16031667" y="34225109"/>
            <a:ext cx="5744698" cy="2011680"/>
          </a:xfrm>
          <a:prstGeom prst="rect">
            <a:avLst/>
          </a:prstGeom>
        </p:spPr>
      </p:pic>
      <p:sp>
        <p:nvSpPr>
          <p:cNvPr id="89" name="Oval 88">
            <a:extLst>
              <a:ext uri="{FF2B5EF4-FFF2-40B4-BE49-F238E27FC236}">
                <a16:creationId xmlns:a16="http://schemas.microsoft.com/office/drawing/2014/main" id="{45ED5F0B-36F1-9F33-D40A-5B7526D2E5D8}"/>
              </a:ext>
            </a:extLst>
          </p:cNvPr>
          <p:cNvSpPr/>
          <p:nvPr/>
        </p:nvSpPr>
        <p:spPr>
          <a:xfrm>
            <a:off x="26857697" y="29699535"/>
            <a:ext cx="760111" cy="757316"/>
          </a:xfrm>
          <a:prstGeom prst="ellipse">
            <a:avLst/>
          </a:prstGeom>
          <a:solidFill>
            <a:srgbClr val="F50005">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50005"/>
              </a:solidFill>
            </a:endParaRPr>
          </a:p>
        </p:txBody>
      </p:sp>
      <p:sp>
        <p:nvSpPr>
          <p:cNvPr id="91" name="Oval 90">
            <a:extLst>
              <a:ext uri="{FF2B5EF4-FFF2-40B4-BE49-F238E27FC236}">
                <a16:creationId xmlns:a16="http://schemas.microsoft.com/office/drawing/2014/main" id="{EEB753D9-CC7A-5311-7B47-758323C6A0AB}"/>
              </a:ext>
            </a:extLst>
          </p:cNvPr>
          <p:cNvSpPr/>
          <p:nvPr/>
        </p:nvSpPr>
        <p:spPr>
          <a:xfrm>
            <a:off x="27490892" y="29690587"/>
            <a:ext cx="744444" cy="757316"/>
          </a:xfrm>
          <a:prstGeom prst="ellipse">
            <a:avLst/>
          </a:prstGeom>
          <a:solidFill>
            <a:srgbClr val="161693">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TextBox 91">
            <a:extLst>
              <a:ext uri="{FF2B5EF4-FFF2-40B4-BE49-F238E27FC236}">
                <a16:creationId xmlns:a16="http://schemas.microsoft.com/office/drawing/2014/main" id="{1F2B7AF8-AF2B-21A7-40B3-7A29E050E40D}"/>
              </a:ext>
            </a:extLst>
          </p:cNvPr>
          <p:cNvSpPr txBox="1"/>
          <p:nvPr/>
        </p:nvSpPr>
        <p:spPr>
          <a:xfrm>
            <a:off x="26266235" y="30409356"/>
            <a:ext cx="1463043" cy="323165"/>
          </a:xfrm>
          <a:prstGeom prst="rect">
            <a:avLst/>
          </a:prstGeom>
          <a:noFill/>
        </p:spPr>
        <p:txBody>
          <a:bodyPr wrap="square" rtlCol="0">
            <a:spAutoFit/>
          </a:bodyPr>
          <a:lstStyle/>
          <a:p>
            <a:r>
              <a:rPr lang="en-US" sz="1500" dirty="0">
                <a:latin typeface="Arial" panose="020B0604020202020204" pitchFamily="34" charset="0"/>
                <a:cs typeface="Arial" panose="020B0604020202020204" pitchFamily="34" charset="0"/>
              </a:rPr>
              <a:t>Childhood</a:t>
            </a:r>
          </a:p>
        </p:txBody>
      </p:sp>
      <p:sp>
        <p:nvSpPr>
          <p:cNvPr id="93" name="TextBox 92">
            <a:extLst>
              <a:ext uri="{FF2B5EF4-FFF2-40B4-BE49-F238E27FC236}">
                <a16:creationId xmlns:a16="http://schemas.microsoft.com/office/drawing/2014/main" id="{45DDA79F-FADD-DDF2-F422-6BF49A6702E3}"/>
              </a:ext>
            </a:extLst>
          </p:cNvPr>
          <p:cNvSpPr txBox="1"/>
          <p:nvPr/>
        </p:nvSpPr>
        <p:spPr>
          <a:xfrm>
            <a:off x="27831832" y="30400408"/>
            <a:ext cx="1146000" cy="323165"/>
          </a:xfrm>
          <a:prstGeom prst="rect">
            <a:avLst/>
          </a:prstGeom>
          <a:noFill/>
        </p:spPr>
        <p:txBody>
          <a:bodyPr wrap="square" rtlCol="0">
            <a:spAutoFit/>
          </a:bodyPr>
          <a:lstStyle/>
          <a:p>
            <a:r>
              <a:rPr lang="en-US" sz="1500" dirty="0">
                <a:latin typeface="Arial" panose="020B0604020202020204" pitchFamily="34" charset="0"/>
                <a:cs typeface="Arial" panose="020B0604020202020204" pitchFamily="34" charset="0"/>
              </a:rPr>
              <a:t>Adulthood</a:t>
            </a:r>
          </a:p>
        </p:txBody>
      </p:sp>
      <p:sp>
        <p:nvSpPr>
          <p:cNvPr id="94" name="Oval 93">
            <a:extLst>
              <a:ext uri="{FF2B5EF4-FFF2-40B4-BE49-F238E27FC236}">
                <a16:creationId xmlns:a16="http://schemas.microsoft.com/office/drawing/2014/main" id="{3189F476-12C1-94D4-86DA-6A8C92ABAD88}"/>
              </a:ext>
            </a:extLst>
          </p:cNvPr>
          <p:cNvSpPr/>
          <p:nvPr/>
        </p:nvSpPr>
        <p:spPr>
          <a:xfrm>
            <a:off x="27166409" y="29357360"/>
            <a:ext cx="744444" cy="757316"/>
          </a:xfrm>
          <a:prstGeom prst="ellipse">
            <a:avLst/>
          </a:prstGeom>
          <a:solidFill>
            <a:srgbClr val="136E12">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6DE76C"/>
              </a:solidFill>
            </a:endParaRPr>
          </a:p>
        </p:txBody>
      </p:sp>
      <p:sp>
        <p:nvSpPr>
          <p:cNvPr id="95" name="TextBox 94">
            <a:extLst>
              <a:ext uri="{FF2B5EF4-FFF2-40B4-BE49-F238E27FC236}">
                <a16:creationId xmlns:a16="http://schemas.microsoft.com/office/drawing/2014/main" id="{54E719C6-AF60-053F-49E5-2B20406D127E}"/>
              </a:ext>
            </a:extLst>
          </p:cNvPr>
          <p:cNvSpPr txBox="1"/>
          <p:nvPr/>
        </p:nvSpPr>
        <p:spPr>
          <a:xfrm>
            <a:off x="26903363" y="29093164"/>
            <a:ext cx="1463043" cy="323165"/>
          </a:xfrm>
          <a:prstGeom prst="rect">
            <a:avLst/>
          </a:prstGeom>
          <a:noFill/>
        </p:spPr>
        <p:txBody>
          <a:bodyPr wrap="square" rtlCol="0">
            <a:spAutoFit/>
          </a:bodyPr>
          <a:lstStyle/>
          <a:p>
            <a:r>
              <a:rPr lang="en-US" sz="1500" dirty="0">
                <a:latin typeface="Arial" panose="020B0604020202020204" pitchFamily="34" charset="0"/>
                <a:cs typeface="Arial" panose="020B0604020202020204" pitchFamily="34" charset="0"/>
              </a:rPr>
              <a:t>Adolescence</a:t>
            </a:r>
          </a:p>
        </p:txBody>
      </p:sp>
      <p:pic>
        <p:nvPicPr>
          <p:cNvPr id="101" name="Picture 100" descr="A picture containing text, wheel, gear&#10;&#10;Description automatically generated">
            <a:extLst>
              <a:ext uri="{FF2B5EF4-FFF2-40B4-BE49-F238E27FC236}">
                <a16:creationId xmlns:a16="http://schemas.microsoft.com/office/drawing/2014/main" id="{DF605136-E745-D695-AC5C-5C4501A6880D}"/>
              </a:ext>
            </a:extLst>
          </p:cNvPr>
          <p:cNvPicPr>
            <a:picLocks noChangeAspect="1"/>
          </p:cNvPicPr>
          <p:nvPr/>
        </p:nvPicPr>
        <p:blipFill rotWithShape="1">
          <a:blip r:embed="rId28">
            <a:clrChange>
              <a:clrFrom>
                <a:srgbClr val="000000"/>
              </a:clrFrom>
              <a:clrTo>
                <a:srgbClr val="000000">
                  <a:alpha val="0"/>
                </a:srgbClr>
              </a:clrTo>
            </a:clrChange>
          </a:blip>
          <a:srcRect l="34702" r="31439"/>
          <a:stretch/>
        </p:blipFill>
        <p:spPr>
          <a:xfrm>
            <a:off x="22202460" y="33940189"/>
            <a:ext cx="2631624" cy="2218914"/>
          </a:xfrm>
          <a:prstGeom prst="rect">
            <a:avLst/>
          </a:prstGeom>
        </p:spPr>
      </p:pic>
      <p:pic>
        <p:nvPicPr>
          <p:cNvPr id="104" name="Picture 103">
            <a:extLst>
              <a:ext uri="{FF2B5EF4-FFF2-40B4-BE49-F238E27FC236}">
                <a16:creationId xmlns:a16="http://schemas.microsoft.com/office/drawing/2014/main" id="{B5EE76B0-8529-5FEE-EB19-E5523AD31904}"/>
              </a:ext>
            </a:extLst>
          </p:cNvPr>
          <p:cNvPicPr>
            <a:picLocks noChangeAspect="1"/>
          </p:cNvPicPr>
          <p:nvPr/>
        </p:nvPicPr>
        <p:blipFill rotWithShape="1">
          <a:blip r:embed="rId29">
            <a:clrChange>
              <a:clrFrom>
                <a:srgbClr val="000000"/>
              </a:clrFrom>
              <a:clrTo>
                <a:srgbClr val="000000">
                  <a:alpha val="0"/>
                </a:srgbClr>
              </a:clrTo>
            </a:clrChange>
          </a:blip>
          <a:srcRect l="36410" r="37904"/>
          <a:stretch/>
        </p:blipFill>
        <p:spPr>
          <a:xfrm>
            <a:off x="25086687" y="33752741"/>
            <a:ext cx="2393784" cy="2660533"/>
          </a:xfrm>
          <a:prstGeom prst="rect">
            <a:avLst/>
          </a:prstGeom>
        </p:spPr>
      </p:pic>
      <p:sp>
        <p:nvSpPr>
          <p:cNvPr id="105" name="Google Shape;168;p1">
            <a:extLst>
              <a:ext uri="{FF2B5EF4-FFF2-40B4-BE49-F238E27FC236}">
                <a16:creationId xmlns:a16="http://schemas.microsoft.com/office/drawing/2014/main" id="{5D93CE4E-0608-C274-74A6-B34CA6E2F0D4}"/>
              </a:ext>
            </a:extLst>
          </p:cNvPr>
          <p:cNvSpPr txBox="1"/>
          <p:nvPr/>
        </p:nvSpPr>
        <p:spPr>
          <a:xfrm>
            <a:off x="14291508" y="36450491"/>
            <a:ext cx="14122671" cy="15696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rgbClr val="000000"/>
              </a:buClr>
              <a:buSzPts val="2000"/>
              <a:buFont typeface="Arial"/>
              <a:buNone/>
            </a:pPr>
            <a:r>
              <a:rPr lang="en-US" sz="3200" dirty="0">
                <a:solidFill>
                  <a:srgbClr val="000000"/>
                </a:solidFill>
                <a:latin typeface="Arial" panose="020B0604020202020204" pitchFamily="34" charset="0"/>
                <a:ea typeface="Helvetica Neue"/>
                <a:cs typeface="Arial" panose="020B0604020202020204" pitchFamily="34" charset="0"/>
                <a:sym typeface="Helvetica Neue"/>
              </a:rPr>
              <a:t>Voxel Threshold: p </a:t>
            </a:r>
            <a:r>
              <a:rPr lang="en-US" sz="3200" dirty="0">
                <a:latin typeface="Arial" panose="020B0604020202020204" pitchFamily="34" charset="0"/>
                <a:ea typeface="Helvetica Neue"/>
                <a:cs typeface="Arial" panose="020B0604020202020204" pitchFamily="34" charset="0"/>
                <a:sym typeface="Helvetica Neue"/>
              </a:rPr>
              <a:t>un</a:t>
            </a:r>
            <a:r>
              <a:rPr lang="en-US" sz="3200" dirty="0">
                <a:solidFill>
                  <a:srgbClr val="000000"/>
                </a:solidFill>
                <a:latin typeface="Arial" panose="020B0604020202020204" pitchFamily="34" charset="0"/>
                <a:ea typeface="Helvetica Neue"/>
                <a:cs typeface="Arial" panose="020B0604020202020204" pitchFamily="34" charset="0"/>
                <a:sym typeface="Helvetica Neue"/>
              </a:rPr>
              <a:t>corrected &lt;0.05; </a:t>
            </a:r>
          </a:p>
          <a:p>
            <a:pPr marL="0" marR="0" lvl="0" indent="0" algn="l" rtl="0">
              <a:spcBef>
                <a:spcPts val="0"/>
              </a:spcBef>
              <a:spcAft>
                <a:spcPts val="0"/>
              </a:spcAft>
              <a:buClr>
                <a:srgbClr val="000000"/>
              </a:buClr>
              <a:buSzPts val="2000"/>
              <a:buFont typeface="Arial"/>
              <a:buNone/>
            </a:pPr>
            <a:r>
              <a:rPr lang="en-US" sz="3200" dirty="0">
                <a:solidFill>
                  <a:srgbClr val="000000"/>
                </a:solidFill>
                <a:latin typeface="Arial" panose="020B0604020202020204" pitchFamily="34" charset="0"/>
                <a:ea typeface="Helvetica Neue"/>
                <a:cs typeface="Arial" panose="020B0604020202020204" pitchFamily="34" charset="0"/>
                <a:sym typeface="Helvetica Neue"/>
              </a:rPr>
              <a:t>Cluster Threshold: p FDR-corrected &lt;0.05; positive contrast</a:t>
            </a:r>
          </a:p>
          <a:p>
            <a:pPr marL="0" marR="0" lvl="0" indent="0" algn="l" rtl="0">
              <a:spcBef>
                <a:spcPts val="0"/>
              </a:spcBef>
              <a:spcAft>
                <a:spcPts val="0"/>
              </a:spcAft>
              <a:buClr>
                <a:srgbClr val="000000"/>
              </a:buClr>
              <a:buSzPts val="2000"/>
              <a:buFont typeface="Arial"/>
              <a:buNone/>
            </a:pPr>
            <a:r>
              <a:rPr lang="en-US" sz="3200" dirty="0">
                <a:latin typeface="Arial" panose="020B0604020202020204" pitchFamily="34" charset="0"/>
                <a:ea typeface="Helvetica Neue"/>
                <a:cs typeface="Arial" panose="020B0604020202020204" pitchFamily="34" charset="0"/>
                <a:sym typeface="Helvetica Neue"/>
              </a:rPr>
              <a:t>This comparison for the MCI/SCD group did not survive corrections.</a:t>
            </a:r>
            <a:endParaRPr lang="en-US" sz="3200" dirty="0">
              <a:solidFill>
                <a:srgbClr val="000000"/>
              </a:solidFill>
              <a:latin typeface="Arial" panose="020B0604020202020204" pitchFamily="34" charset="0"/>
              <a:ea typeface="Helvetica Neue"/>
              <a:cs typeface="Arial" panose="020B0604020202020204" pitchFamily="34" charset="0"/>
              <a:sym typeface="Helvetica Neue"/>
            </a:endParaRPr>
          </a:p>
        </p:txBody>
      </p:sp>
      <p:sp>
        <p:nvSpPr>
          <p:cNvPr id="184" name="TextBox 183">
            <a:extLst>
              <a:ext uri="{FF2B5EF4-FFF2-40B4-BE49-F238E27FC236}">
                <a16:creationId xmlns:a16="http://schemas.microsoft.com/office/drawing/2014/main" id="{69913EBE-AD1B-6242-9B1C-0454DFE0625F}"/>
              </a:ext>
            </a:extLst>
          </p:cNvPr>
          <p:cNvSpPr txBox="1"/>
          <p:nvPr/>
        </p:nvSpPr>
        <p:spPr>
          <a:xfrm>
            <a:off x="19494812" y="9467981"/>
            <a:ext cx="4914707" cy="646331"/>
          </a:xfrm>
          <a:prstGeom prst="rect">
            <a:avLst/>
          </a:prstGeom>
          <a:noFill/>
        </p:spPr>
        <p:txBody>
          <a:bodyPr wrap="square" rtlCol="0">
            <a:spAutoFit/>
          </a:bodyPr>
          <a:lstStyle/>
          <a:p>
            <a:pPr algn="ctr"/>
            <a:r>
              <a:rPr lang="en-US" sz="3600" dirty="0">
                <a:latin typeface="Arial" panose="020B0604020202020204" pitchFamily="34" charset="0"/>
                <a:cs typeface="Arial" panose="020B0604020202020204" pitchFamily="34" charset="0"/>
              </a:rPr>
              <a:t>Adolescence (13-18)</a:t>
            </a:r>
          </a:p>
        </p:txBody>
      </p:sp>
      <p:sp>
        <p:nvSpPr>
          <p:cNvPr id="183" name="TextBox 182">
            <a:extLst>
              <a:ext uri="{FF2B5EF4-FFF2-40B4-BE49-F238E27FC236}">
                <a16:creationId xmlns:a16="http://schemas.microsoft.com/office/drawing/2014/main" id="{99D9395D-7BD1-3445-AB5E-2FB577C461C0}"/>
              </a:ext>
            </a:extLst>
          </p:cNvPr>
          <p:cNvSpPr txBox="1"/>
          <p:nvPr/>
        </p:nvSpPr>
        <p:spPr>
          <a:xfrm>
            <a:off x="18066414" y="12323641"/>
            <a:ext cx="7758372" cy="646331"/>
          </a:xfrm>
          <a:prstGeom prst="rect">
            <a:avLst/>
          </a:prstGeom>
          <a:noFill/>
        </p:spPr>
        <p:txBody>
          <a:bodyPr wrap="square" rtlCol="0">
            <a:spAutoFit/>
          </a:bodyPr>
          <a:lstStyle/>
          <a:p>
            <a:pPr algn="ctr"/>
            <a:r>
              <a:rPr lang="en-US" sz="3600" dirty="0">
                <a:latin typeface="Arial" panose="020B0604020202020204" pitchFamily="34" charset="0"/>
                <a:cs typeface="Arial" panose="020B0604020202020204" pitchFamily="34" charset="0"/>
              </a:rPr>
              <a:t>Adulthood (21-45)</a:t>
            </a:r>
          </a:p>
        </p:txBody>
      </p:sp>
      <p:pic>
        <p:nvPicPr>
          <p:cNvPr id="116" name="Picture 115" descr="A picture containing icon&#10;&#10;Description automatically generated">
            <a:extLst>
              <a:ext uri="{FF2B5EF4-FFF2-40B4-BE49-F238E27FC236}">
                <a16:creationId xmlns:a16="http://schemas.microsoft.com/office/drawing/2014/main" id="{9DA08746-C9A6-0F9E-4ABC-5E7C7E7D17D0}"/>
              </a:ext>
            </a:extLst>
          </p:cNvPr>
          <p:cNvPicPr>
            <a:picLocks noChangeAspect="1"/>
          </p:cNvPicPr>
          <p:nvPr/>
        </p:nvPicPr>
        <p:blipFill>
          <a:blip r:embed="rId30"/>
          <a:stretch>
            <a:fillRect/>
          </a:stretch>
        </p:blipFill>
        <p:spPr>
          <a:xfrm>
            <a:off x="25880500" y="26179681"/>
            <a:ext cx="2908300" cy="647700"/>
          </a:xfrm>
          <a:prstGeom prst="rect">
            <a:avLst/>
          </a:prstGeom>
        </p:spPr>
      </p:pic>
      <p:pic>
        <p:nvPicPr>
          <p:cNvPr id="5" name="Picture 4" descr="A picture containing chart&#10;&#10;Description automatically generated">
            <a:extLst>
              <a:ext uri="{FF2B5EF4-FFF2-40B4-BE49-F238E27FC236}">
                <a16:creationId xmlns:a16="http://schemas.microsoft.com/office/drawing/2014/main" id="{9F97A890-F1B1-EB20-0D54-EEF43CD20956}"/>
              </a:ext>
            </a:extLst>
          </p:cNvPr>
          <p:cNvPicPr>
            <a:picLocks noChangeAspect="1"/>
          </p:cNvPicPr>
          <p:nvPr/>
        </p:nvPicPr>
        <p:blipFill rotWithShape="1">
          <a:blip r:embed="rId31"/>
          <a:srcRect t="12150" b="33413"/>
          <a:stretch/>
        </p:blipFill>
        <p:spPr>
          <a:xfrm>
            <a:off x="29545640" y="7706124"/>
            <a:ext cx="13905888" cy="4258101"/>
          </a:xfrm>
          <a:prstGeom prst="rect">
            <a:avLst/>
          </a:prstGeom>
        </p:spPr>
      </p:pic>
      <p:sp>
        <p:nvSpPr>
          <p:cNvPr id="6" name="TextBox 5">
            <a:extLst>
              <a:ext uri="{FF2B5EF4-FFF2-40B4-BE49-F238E27FC236}">
                <a16:creationId xmlns:a16="http://schemas.microsoft.com/office/drawing/2014/main" id="{D9621B99-BD87-C35B-59CD-77EB7B5BB3C4}"/>
              </a:ext>
            </a:extLst>
          </p:cNvPr>
          <p:cNvSpPr txBox="1"/>
          <p:nvPr/>
        </p:nvSpPr>
        <p:spPr>
          <a:xfrm>
            <a:off x="29234887" y="6949714"/>
            <a:ext cx="4914707" cy="646331"/>
          </a:xfrm>
          <a:prstGeom prst="rect">
            <a:avLst/>
          </a:prstGeom>
          <a:noFill/>
        </p:spPr>
        <p:txBody>
          <a:bodyPr wrap="square" rtlCol="0">
            <a:spAutoFit/>
          </a:bodyPr>
          <a:lstStyle/>
          <a:p>
            <a:pPr algn="ctr"/>
            <a:r>
              <a:rPr lang="en-US" sz="3600" dirty="0">
                <a:latin typeface="Arial" panose="020B0604020202020204" pitchFamily="34" charset="0"/>
                <a:cs typeface="Arial" panose="020B0604020202020204" pitchFamily="34" charset="0"/>
              </a:rPr>
              <a:t>Childhood (0-12)</a:t>
            </a:r>
          </a:p>
        </p:txBody>
      </p:sp>
      <p:sp>
        <p:nvSpPr>
          <p:cNvPr id="7" name="TextBox 6">
            <a:extLst>
              <a:ext uri="{FF2B5EF4-FFF2-40B4-BE49-F238E27FC236}">
                <a16:creationId xmlns:a16="http://schemas.microsoft.com/office/drawing/2014/main" id="{B385FA3F-21B1-047A-942A-8B8DF8657B71}"/>
              </a:ext>
            </a:extLst>
          </p:cNvPr>
          <p:cNvSpPr txBox="1"/>
          <p:nvPr/>
        </p:nvSpPr>
        <p:spPr>
          <a:xfrm>
            <a:off x="34149594" y="6949714"/>
            <a:ext cx="4914707" cy="646331"/>
          </a:xfrm>
          <a:prstGeom prst="rect">
            <a:avLst/>
          </a:prstGeom>
          <a:noFill/>
        </p:spPr>
        <p:txBody>
          <a:bodyPr wrap="square" rtlCol="0">
            <a:spAutoFit/>
          </a:bodyPr>
          <a:lstStyle/>
          <a:p>
            <a:pPr algn="ctr"/>
            <a:r>
              <a:rPr lang="en-US" sz="3600" dirty="0">
                <a:latin typeface="Arial" panose="020B0604020202020204" pitchFamily="34" charset="0"/>
                <a:cs typeface="Arial" panose="020B0604020202020204" pitchFamily="34" charset="0"/>
              </a:rPr>
              <a:t>Adolescence (13-18)</a:t>
            </a:r>
          </a:p>
        </p:txBody>
      </p:sp>
      <p:sp>
        <p:nvSpPr>
          <p:cNvPr id="8" name="TextBox 7">
            <a:extLst>
              <a:ext uri="{FF2B5EF4-FFF2-40B4-BE49-F238E27FC236}">
                <a16:creationId xmlns:a16="http://schemas.microsoft.com/office/drawing/2014/main" id="{123D47AC-156D-E012-E337-543EBDE9EC90}"/>
              </a:ext>
            </a:extLst>
          </p:cNvPr>
          <p:cNvSpPr txBox="1"/>
          <p:nvPr/>
        </p:nvSpPr>
        <p:spPr>
          <a:xfrm>
            <a:off x="37125378" y="6949714"/>
            <a:ext cx="7758372" cy="646331"/>
          </a:xfrm>
          <a:prstGeom prst="rect">
            <a:avLst/>
          </a:prstGeom>
          <a:noFill/>
        </p:spPr>
        <p:txBody>
          <a:bodyPr wrap="square" rtlCol="0">
            <a:spAutoFit/>
          </a:bodyPr>
          <a:lstStyle/>
          <a:p>
            <a:pPr algn="ctr"/>
            <a:r>
              <a:rPr lang="en-US" sz="3600" dirty="0">
                <a:latin typeface="Arial" panose="020B0604020202020204" pitchFamily="34" charset="0"/>
                <a:cs typeface="Arial" panose="020B0604020202020204" pitchFamily="34" charset="0"/>
              </a:rPr>
              <a:t>Adulthood (21-45)</a:t>
            </a:r>
          </a:p>
        </p:txBody>
      </p:sp>
      <p:pic>
        <p:nvPicPr>
          <p:cNvPr id="23" name="Picture 22" descr="Chart, box and whisker chart&#10;&#10;Description automatically generated">
            <a:extLst>
              <a:ext uri="{FF2B5EF4-FFF2-40B4-BE49-F238E27FC236}">
                <a16:creationId xmlns:a16="http://schemas.microsoft.com/office/drawing/2014/main" id="{F04F3CAC-9FF8-9847-C2DA-231FE89EFB30}"/>
              </a:ext>
            </a:extLst>
          </p:cNvPr>
          <p:cNvPicPr>
            <a:picLocks noChangeAspect="1"/>
          </p:cNvPicPr>
          <p:nvPr/>
        </p:nvPicPr>
        <p:blipFill>
          <a:blip r:embed="rId32"/>
          <a:stretch>
            <a:fillRect/>
          </a:stretch>
        </p:blipFill>
        <p:spPr>
          <a:xfrm>
            <a:off x="29666147" y="12157054"/>
            <a:ext cx="12984043" cy="7574025"/>
          </a:xfrm>
          <a:prstGeom prst="rect">
            <a:avLst/>
          </a:prstGeom>
        </p:spPr>
      </p:pic>
      <p:pic>
        <p:nvPicPr>
          <p:cNvPr id="25" name="Picture 24" descr="Chart, box and whisker chart&#10;&#10;Description automatically generated">
            <a:extLst>
              <a:ext uri="{FF2B5EF4-FFF2-40B4-BE49-F238E27FC236}">
                <a16:creationId xmlns:a16="http://schemas.microsoft.com/office/drawing/2014/main" id="{16AF327E-38C0-2616-8717-A8DDC8C29CF8}"/>
              </a:ext>
            </a:extLst>
          </p:cNvPr>
          <p:cNvPicPr>
            <a:picLocks noChangeAspect="1"/>
          </p:cNvPicPr>
          <p:nvPr/>
        </p:nvPicPr>
        <p:blipFill>
          <a:blip r:embed="rId33"/>
          <a:stretch>
            <a:fillRect/>
          </a:stretch>
        </p:blipFill>
        <p:spPr>
          <a:xfrm>
            <a:off x="29992300" y="19806609"/>
            <a:ext cx="12984043" cy="7574026"/>
          </a:xfrm>
          <a:prstGeom prst="rect">
            <a:avLst/>
          </a:prstGeom>
        </p:spPr>
      </p:pic>
      <p:pic>
        <p:nvPicPr>
          <p:cNvPr id="27" name="Picture 26">
            <a:extLst>
              <a:ext uri="{FF2B5EF4-FFF2-40B4-BE49-F238E27FC236}">
                <a16:creationId xmlns:a16="http://schemas.microsoft.com/office/drawing/2014/main" id="{FA30F6C8-CD7F-B2B3-2E05-959E8938E156}"/>
              </a:ext>
            </a:extLst>
          </p:cNvPr>
          <p:cNvPicPr>
            <a:picLocks noChangeAspect="1"/>
          </p:cNvPicPr>
          <p:nvPr/>
        </p:nvPicPr>
        <p:blipFill rotWithShape="1">
          <a:blip r:embed="rId34">
            <a:clrChange>
              <a:clrFrom>
                <a:srgbClr val="000000"/>
              </a:clrFrom>
              <a:clrTo>
                <a:srgbClr val="000000">
                  <a:alpha val="0"/>
                </a:srgbClr>
              </a:clrTo>
            </a:clrChange>
          </a:blip>
          <a:srcRect l="32324" r="33648"/>
          <a:stretch/>
        </p:blipFill>
        <p:spPr>
          <a:xfrm>
            <a:off x="6277950" y="33833157"/>
            <a:ext cx="2644802" cy="2652780"/>
          </a:xfrm>
          <a:prstGeom prst="rect">
            <a:avLst/>
          </a:prstGeom>
        </p:spPr>
      </p:pic>
      <p:sp>
        <p:nvSpPr>
          <p:cNvPr id="28" name="TextBox 27">
            <a:extLst>
              <a:ext uri="{FF2B5EF4-FFF2-40B4-BE49-F238E27FC236}">
                <a16:creationId xmlns:a16="http://schemas.microsoft.com/office/drawing/2014/main" id="{BB0AA3EB-218D-1163-9EE2-887CFC2AA185}"/>
              </a:ext>
            </a:extLst>
          </p:cNvPr>
          <p:cNvSpPr txBox="1"/>
          <p:nvPr/>
        </p:nvSpPr>
        <p:spPr>
          <a:xfrm>
            <a:off x="10684410" y="36172515"/>
            <a:ext cx="2760659" cy="2062103"/>
          </a:xfrm>
          <a:prstGeom prst="rect">
            <a:avLst/>
          </a:prstGeom>
          <a:noFill/>
        </p:spPr>
        <p:txBody>
          <a:bodyPr wrap="square" rtlCol="0">
            <a:spAutoFit/>
          </a:bodyPr>
          <a:lstStyle/>
          <a:p>
            <a:r>
              <a:rPr lang="en-US" sz="3200" dirty="0"/>
              <a:t>Medial Prefrontal Cortex (mPFC)</a:t>
            </a:r>
          </a:p>
        </p:txBody>
      </p:sp>
      <p:sp>
        <p:nvSpPr>
          <p:cNvPr id="29" name="TextBox 28">
            <a:extLst>
              <a:ext uri="{FF2B5EF4-FFF2-40B4-BE49-F238E27FC236}">
                <a16:creationId xmlns:a16="http://schemas.microsoft.com/office/drawing/2014/main" id="{E5908016-8006-285D-7F23-8EAF08F49508}"/>
              </a:ext>
            </a:extLst>
          </p:cNvPr>
          <p:cNvSpPr txBox="1"/>
          <p:nvPr/>
        </p:nvSpPr>
        <p:spPr>
          <a:xfrm>
            <a:off x="6328206" y="36519445"/>
            <a:ext cx="2441624" cy="1569660"/>
          </a:xfrm>
          <a:prstGeom prst="rect">
            <a:avLst/>
          </a:prstGeom>
          <a:noFill/>
        </p:spPr>
        <p:txBody>
          <a:bodyPr wrap="square" rtlCol="0">
            <a:spAutoFit/>
          </a:bodyPr>
          <a:lstStyle/>
          <a:p>
            <a:r>
              <a:rPr lang="en-US" sz="3200" dirty="0"/>
              <a:t>Nucleus </a:t>
            </a:r>
            <a:r>
              <a:rPr lang="en-US" sz="3200" dirty="0" err="1"/>
              <a:t>Accumbens</a:t>
            </a:r>
            <a:r>
              <a:rPr lang="en-US" sz="3200" dirty="0"/>
              <a:t> (</a:t>
            </a:r>
            <a:r>
              <a:rPr lang="en-US" sz="3200" dirty="0" err="1"/>
              <a:t>NAcc</a:t>
            </a:r>
            <a:r>
              <a:rPr lang="en-US" sz="3200" dirty="0"/>
              <a:t>)</a:t>
            </a:r>
          </a:p>
        </p:txBody>
      </p:sp>
      <p:sp>
        <p:nvSpPr>
          <p:cNvPr id="30" name="TextBox 29">
            <a:extLst>
              <a:ext uri="{FF2B5EF4-FFF2-40B4-BE49-F238E27FC236}">
                <a16:creationId xmlns:a16="http://schemas.microsoft.com/office/drawing/2014/main" id="{50EAF52E-CC5A-6BD3-7B5D-5327FFAE087A}"/>
              </a:ext>
            </a:extLst>
          </p:cNvPr>
          <p:cNvSpPr txBox="1"/>
          <p:nvPr/>
        </p:nvSpPr>
        <p:spPr>
          <a:xfrm>
            <a:off x="1360271" y="36273224"/>
            <a:ext cx="4305871" cy="1569660"/>
          </a:xfrm>
          <a:prstGeom prst="rect">
            <a:avLst/>
          </a:prstGeom>
          <a:noFill/>
        </p:spPr>
        <p:txBody>
          <a:bodyPr wrap="square" rtlCol="0">
            <a:spAutoFit/>
          </a:bodyPr>
          <a:lstStyle/>
          <a:p>
            <a:r>
              <a:rPr lang="en-US" sz="3200" dirty="0"/>
              <a:t>Auditory (red) and </a:t>
            </a:r>
          </a:p>
          <a:p>
            <a:r>
              <a:rPr lang="en-US" sz="3200" dirty="0"/>
              <a:t>Reward (blue) Networks</a:t>
            </a:r>
          </a:p>
        </p:txBody>
      </p:sp>
      <p:pic>
        <p:nvPicPr>
          <p:cNvPr id="1026" name="Picture 2" descr="Open Science Framework (OSF) | University of Oklahoma Libraries">
            <a:extLst>
              <a:ext uri="{FF2B5EF4-FFF2-40B4-BE49-F238E27FC236}">
                <a16:creationId xmlns:a16="http://schemas.microsoft.com/office/drawing/2014/main" id="{DB957B5C-BA44-6AC4-14CE-0959B4140EAF}"/>
              </a:ext>
            </a:extLst>
          </p:cNvPr>
          <p:cNvPicPr>
            <a:picLocks noChangeAspect="1" noChangeArrowheads="1"/>
          </p:cNvPicPr>
          <p:nvPr/>
        </p:nvPicPr>
        <p:blipFill>
          <a:blip r:embed="rId35">
            <a:extLst>
              <a:ext uri="{28A0092B-C50C-407E-A947-70E740481C1C}">
                <a14:useLocalDpi xmlns:a14="http://schemas.microsoft.com/office/drawing/2010/main" val="0"/>
              </a:ext>
            </a:extLst>
          </a:blip>
          <a:srcRect/>
          <a:stretch>
            <a:fillRect/>
          </a:stretch>
        </p:blipFill>
        <p:spPr bwMode="auto">
          <a:xfrm>
            <a:off x="41127831" y="37814684"/>
            <a:ext cx="1687870" cy="635013"/>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31" descr="Qr code&#10;&#10;Description automatically generated">
            <a:extLst>
              <a:ext uri="{FF2B5EF4-FFF2-40B4-BE49-F238E27FC236}">
                <a16:creationId xmlns:a16="http://schemas.microsoft.com/office/drawing/2014/main" id="{EAAF230A-933D-E543-33D0-AA6499BA5724}"/>
              </a:ext>
            </a:extLst>
          </p:cNvPr>
          <p:cNvPicPr>
            <a:picLocks noChangeAspect="1"/>
          </p:cNvPicPr>
          <p:nvPr/>
        </p:nvPicPr>
        <p:blipFill>
          <a:blip r:embed="rId36"/>
          <a:stretch>
            <a:fillRect/>
          </a:stretch>
        </p:blipFill>
        <p:spPr>
          <a:xfrm>
            <a:off x="43083031" y="37751681"/>
            <a:ext cx="653118" cy="653118"/>
          </a:xfrm>
          <a:prstGeom prst="rect">
            <a:avLst/>
          </a:prstGeom>
        </p:spPr>
      </p:pic>
      <p:pic>
        <p:nvPicPr>
          <p:cNvPr id="9" name="Picture 8" descr="A group of coins&#10;&#10;Description automatically generated with low confidence">
            <a:extLst>
              <a:ext uri="{FF2B5EF4-FFF2-40B4-BE49-F238E27FC236}">
                <a16:creationId xmlns:a16="http://schemas.microsoft.com/office/drawing/2014/main" id="{92882ECF-C6DE-A791-66E5-3B0899AE6076}"/>
              </a:ext>
            </a:extLst>
          </p:cNvPr>
          <p:cNvPicPr>
            <a:picLocks noChangeAspect="1"/>
          </p:cNvPicPr>
          <p:nvPr/>
        </p:nvPicPr>
        <p:blipFill>
          <a:blip r:embed="rId37"/>
          <a:stretch>
            <a:fillRect/>
          </a:stretch>
        </p:blipFill>
        <p:spPr>
          <a:xfrm>
            <a:off x="15440213" y="7281948"/>
            <a:ext cx="13023904" cy="2313432"/>
          </a:xfrm>
          <a:prstGeom prst="rect">
            <a:avLst/>
          </a:prstGeom>
        </p:spPr>
      </p:pic>
      <p:sp>
        <p:nvSpPr>
          <p:cNvPr id="2" name="TextBox 1">
            <a:extLst>
              <a:ext uri="{FF2B5EF4-FFF2-40B4-BE49-F238E27FC236}">
                <a16:creationId xmlns:a16="http://schemas.microsoft.com/office/drawing/2014/main" id="{1CB20460-D4B6-CEF9-CB0C-56B5329239D7}"/>
              </a:ext>
            </a:extLst>
          </p:cNvPr>
          <p:cNvSpPr txBox="1"/>
          <p:nvPr/>
        </p:nvSpPr>
        <p:spPr>
          <a:xfrm>
            <a:off x="19381244" y="6763016"/>
            <a:ext cx="4914707" cy="646331"/>
          </a:xfrm>
          <a:prstGeom prst="rect">
            <a:avLst/>
          </a:prstGeom>
          <a:noFill/>
        </p:spPr>
        <p:txBody>
          <a:bodyPr wrap="square" rtlCol="0">
            <a:spAutoFit/>
          </a:bodyPr>
          <a:lstStyle/>
          <a:p>
            <a:pPr algn="ctr"/>
            <a:r>
              <a:rPr lang="en-US" sz="3600" dirty="0">
                <a:latin typeface="Arial" panose="020B0604020202020204" pitchFamily="34" charset="0"/>
                <a:cs typeface="Arial" panose="020B0604020202020204" pitchFamily="34" charset="0"/>
              </a:rPr>
              <a:t>Childhood (0-12)</a:t>
            </a:r>
          </a:p>
        </p:txBody>
      </p:sp>
      <p:pic>
        <p:nvPicPr>
          <p:cNvPr id="14" name="Picture 13" descr="A group of coins&#10;&#10;Description automatically generated with low confidence">
            <a:extLst>
              <a:ext uri="{FF2B5EF4-FFF2-40B4-BE49-F238E27FC236}">
                <a16:creationId xmlns:a16="http://schemas.microsoft.com/office/drawing/2014/main" id="{24B126BF-AC63-7B02-6328-78EFA19C90CB}"/>
              </a:ext>
            </a:extLst>
          </p:cNvPr>
          <p:cNvPicPr>
            <a:picLocks noChangeAspect="1"/>
          </p:cNvPicPr>
          <p:nvPr/>
        </p:nvPicPr>
        <p:blipFill>
          <a:blip r:embed="rId38"/>
          <a:stretch>
            <a:fillRect/>
          </a:stretch>
        </p:blipFill>
        <p:spPr>
          <a:xfrm>
            <a:off x="15415341" y="10088879"/>
            <a:ext cx="13023904" cy="2313432"/>
          </a:xfrm>
          <a:prstGeom prst="rect">
            <a:avLst/>
          </a:prstGeom>
        </p:spPr>
      </p:pic>
      <p:pic>
        <p:nvPicPr>
          <p:cNvPr id="20" name="Picture 19" descr="A group of coins&#10;&#10;Description automatically generated with low confidence">
            <a:extLst>
              <a:ext uri="{FF2B5EF4-FFF2-40B4-BE49-F238E27FC236}">
                <a16:creationId xmlns:a16="http://schemas.microsoft.com/office/drawing/2014/main" id="{E92693E2-FAB5-E102-E7B9-1161421283F2}"/>
              </a:ext>
            </a:extLst>
          </p:cNvPr>
          <p:cNvPicPr>
            <a:picLocks noChangeAspect="1"/>
          </p:cNvPicPr>
          <p:nvPr/>
        </p:nvPicPr>
        <p:blipFill>
          <a:blip r:embed="rId39"/>
          <a:stretch>
            <a:fillRect/>
          </a:stretch>
        </p:blipFill>
        <p:spPr>
          <a:xfrm>
            <a:off x="15428313" y="12904831"/>
            <a:ext cx="13023904" cy="2313432"/>
          </a:xfrm>
          <a:prstGeom prst="rect">
            <a:avLst/>
          </a:prstGeom>
        </p:spPr>
      </p:pic>
      <p:pic>
        <p:nvPicPr>
          <p:cNvPr id="12" name="Picture 11" descr="Chart, line chart&#10;&#10;Description automatically generated">
            <a:extLst>
              <a:ext uri="{FF2B5EF4-FFF2-40B4-BE49-F238E27FC236}">
                <a16:creationId xmlns:a16="http://schemas.microsoft.com/office/drawing/2014/main" id="{9A11E9BF-6151-9D5E-CAD8-32BE3A4407F1}"/>
              </a:ext>
            </a:extLst>
          </p:cNvPr>
          <p:cNvPicPr>
            <a:picLocks noChangeAspect="1"/>
          </p:cNvPicPr>
          <p:nvPr/>
        </p:nvPicPr>
        <p:blipFill>
          <a:blip r:embed="rId40"/>
          <a:stretch>
            <a:fillRect/>
          </a:stretch>
        </p:blipFill>
        <p:spPr>
          <a:xfrm>
            <a:off x="15924157" y="17799986"/>
            <a:ext cx="11612934" cy="6774212"/>
          </a:xfrm>
          <a:prstGeom prst="rect">
            <a:avLst/>
          </a:prstGeom>
        </p:spPr>
      </p:pic>
      <p:pic>
        <p:nvPicPr>
          <p:cNvPr id="110" name="Picture 109" descr="Chart&#10;&#10;Description automatically generated">
            <a:extLst>
              <a:ext uri="{FF2B5EF4-FFF2-40B4-BE49-F238E27FC236}">
                <a16:creationId xmlns:a16="http://schemas.microsoft.com/office/drawing/2014/main" id="{0E368FB8-BC34-AE3F-C001-F11FB7F5B1CE}"/>
              </a:ext>
            </a:extLst>
          </p:cNvPr>
          <p:cNvPicPr>
            <a:picLocks noChangeAspect="1"/>
          </p:cNvPicPr>
          <p:nvPr/>
        </p:nvPicPr>
        <p:blipFill rotWithShape="1">
          <a:blip r:embed="rId41"/>
          <a:srcRect t="17687" b="8892"/>
          <a:stretch/>
        </p:blipFill>
        <p:spPr>
          <a:xfrm>
            <a:off x="26701478" y="18252629"/>
            <a:ext cx="2460702" cy="1591595"/>
          </a:xfrm>
          <a:prstGeom prst="rect">
            <a:avLst/>
          </a:prstGeom>
        </p:spPr>
      </p:pic>
      <p:pic>
        <p:nvPicPr>
          <p:cNvPr id="37" name="Picture 36" descr="A close-up of a human skull&#10;&#10;Description automatically generated with medium confidence">
            <a:extLst>
              <a:ext uri="{FF2B5EF4-FFF2-40B4-BE49-F238E27FC236}">
                <a16:creationId xmlns:a16="http://schemas.microsoft.com/office/drawing/2014/main" id="{C0186718-7E99-8FDF-9047-20C6B33AE73B}"/>
              </a:ext>
            </a:extLst>
          </p:cNvPr>
          <p:cNvPicPr>
            <a:picLocks noChangeAspect="1"/>
          </p:cNvPicPr>
          <p:nvPr/>
        </p:nvPicPr>
        <p:blipFill>
          <a:blip r:embed="rId42">
            <a:clrChange>
              <a:clrFrom>
                <a:srgbClr val="000000"/>
              </a:clrFrom>
              <a:clrTo>
                <a:srgbClr val="000000">
                  <a:alpha val="0"/>
                </a:srgbClr>
              </a:clrTo>
            </a:clrChange>
          </a:blip>
          <a:stretch>
            <a:fillRect/>
          </a:stretch>
        </p:blipFill>
        <p:spPr>
          <a:xfrm>
            <a:off x="26571585" y="27194125"/>
            <a:ext cx="2114556" cy="1924788"/>
          </a:xfrm>
          <a:prstGeom prst="rect">
            <a:avLst/>
          </a:prstGeom>
        </p:spPr>
      </p:pic>
      <p:sp>
        <p:nvSpPr>
          <p:cNvPr id="56" name="Freeform 55">
            <a:extLst>
              <a:ext uri="{FF2B5EF4-FFF2-40B4-BE49-F238E27FC236}">
                <a16:creationId xmlns:a16="http://schemas.microsoft.com/office/drawing/2014/main" id="{FF412753-8968-A622-8CAF-B560FABBAEBE}"/>
              </a:ext>
            </a:extLst>
          </p:cNvPr>
          <p:cNvSpPr/>
          <p:nvPr/>
        </p:nvSpPr>
        <p:spPr>
          <a:xfrm>
            <a:off x="27490884" y="29686228"/>
            <a:ext cx="419962" cy="424090"/>
          </a:xfrm>
          <a:custGeom>
            <a:avLst/>
            <a:gdLst>
              <a:gd name="connsiteX0" fmla="*/ 372222 w 419962"/>
              <a:gd name="connsiteY0" fmla="*/ 0 h 424090"/>
              <a:gd name="connsiteX1" fmla="*/ 415904 w 419962"/>
              <a:gd name="connsiteY1" fmla="*/ 4480 h 424090"/>
              <a:gd name="connsiteX2" fmla="*/ 419962 w 419962"/>
              <a:gd name="connsiteY2" fmla="*/ 45430 h 424090"/>
              <a:gd name="connsiteX3" fmla="*/ 47738 w 419962"/>
              <a:gd name="connsiteY3" fmla="*/ 424090 h 424090"/>
              <a:gd name="connsiteX4" fmla="*/ 4058 w 419962"/>
              <a:gd name="connsiteY4" fmla="*/ 419610 h 424090"/>
              <a:gd name="connsiteX5" fmla="*/ 0 w 419962"/>
              <a:gd name="connsiteY5" fmla="*/ 378658 h 424090"/>
              <a:gd name="connsiteX6" fmla="*/ 372222 w 419962"/>
              <a:gd name="connsiteY6" fmla="*/ 0 h 42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962" h="424090">
                <a:moveTo>
                  <a:pt x="372222" y="0"/>
                </a:moveTo>
                <a:lnTo>
                  <a:pt x="415904" y="4480"/>
                </a:lnTo>
                <a:lnTo>
                  <a:pt x="419962" y="45430"/>
                </a:lnTo>
                <a:cubicBezTo>
                  <a:pt x="419962" y="254558"/>
                  <a:pt x="253312" y="424090"/>
                  <a:pt x="47738" y="424090"/>
                </a:cubicBezTo>
                <a:lnTo>
                  <a:pt x="4058" y="419610"/>
                </a:lnTo>
                <a:lnTo>
                  <a:pt x="0" y="378658"/>
                </a:lnTo>
                <a:cubicBezTo>
                  <a:pt x="0" y="169530"/>
                  <a:pt x="166650" y="0"/>
                  <a:pt x="372222" y="0"/>
                </a:cubicBezTo>
                <a:close/>
              </a:path>
            </a:pathLst>
          </a:custGeom>
          <a:solidFill>
            <a:srgbClr val="159BD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3" name="Freeform 52">
            <a:extLst>
              <a:ext uri="{FF2B5EF4-FFF2-40B4-BE49-F238E27FC236}">
                <a16:creationId xmlns:a16="http://schemas.microsoft.com/office/drawing/2014/main" id="{A47B02E7-414C-91B5-BEA7-2323DE18E530}"/>
              </a:ext>
            </a:extLst>
          </p:cNvPr>
          <p:cNvSpPr/>
          <p:nvPr/>
        </p:nvSpPr>
        <p:spPr>
          <a:xfrm>
            <a:off x="27490890" y="29859846"/>
            <a:ext cx="126918" cy="250554"/>
          </a:xfrm>
          <a:custGeom>
            <a:avLst/>
            <a:gdLst>
              <a:gd name="connsiteX0" fmla="*/ 60056 w 126918"/>
              <a:gd name="connsiteY0" fmla="*/ 0 h 250554"/>
              <a:gd name="connsiteX1" fmla="*/ 62010 w 126918"/>
              <a:gd name="connsiteY1" fmla="*/ 2362 h 250554"/>
              <a:gd name="connsiteX2" fmla="*/ 126918 w 126918"/>
              <a:gd name="connsiteY2" fmla="*/ 214072 h 250554"/>
              <a:gd name="connsiteX3" fmla="*/ 124046 w 126918"/>
              <a:gd name="connsiteY3" fmla="*/ 242452 h 250554"/>
              <a:gd name="connsiteX4" fmla="*/ 122754 w 126918"/>
              <a:gd name="connsiteY4" fmla="*/ 242862 h 250554"/>
              <a:gd name="connsiteX5" fmla="*/ 47738 w 126918"/>
              <a:gd name="connsiteY5" fmla="*/ 250554 h 250554"/>
              <a:gd name="connsiteX6" fmla="*/ 3038 w 126918"/>
              <a:gd name="connsiteY6" fmla="*/ 245970 h 250554"/>
              <a:gd name="connsiteX7" fmla="*/ 0 w 126918"/>
              <a:gd name="connsiteY7" fmla="*/ 205124 h 250554"/>
              <a:gd name="connsiteX8" fmla="*/ 29252 w 126918"/>
              <a:gd name="connsiteY8" fmla="*/ 57734 h 250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6918" h="250554">
                <a:moveTo>
                  <a:pt x="60056" y="0"/>
                </a:moveTo>
                <a:lnTo>
                  <a:pt x="62010" y="2362"/>
                </a:lnTo>
                <a:cubicBezTo>
                  <a:pt x="102990" y="62796"/>
                  <a:pt x="126918" y="135650"/>
                  <a:pt x="126918" y="214072"/>
                </a:cubicBezTo>
                <a:lnTo>
                  <a:pt x="124046" y="242452"/>
                </a:lnTo>
                <a:lnTo>
                  <a:pt x="122754" y="242862"/>
                </a:lnTo>
                <a:cubicBezTo>
                  <a:pt x="98524" y="247906"/>
                  <a:pt x="73434" y="250554"/>
                  <a:pt x="47738" y="250554"/>
                </a:cubicBezTo>
                <a:lnTo>
                  <a:pt x="3038" y="245970"/>
                </a:lnTo>
                <a:lnTo>
                  <a:pt x="0" y="205124"/>
                </a:lnTo>
                <a:cubicBezTo>
                  <a:pt x="0" y="152842"/>
                  <a:pt x="10416" y="103036"/>
                  <a:pt x="29252" y="57734"/>
                </a:cubicBezTo>
                <a:close/>
              </a:path>
            </a:pathLst>
          </a:custGeom>
          <a:solidFill>
            <a:srgbClr val="E7D3E1">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F50005"/>
              </a:solidFill>
            </a:endParaRPr>
          </a:p>
        </p:txBody>
      </p:sp>
      <p:sp>
        <p:nvSpPr>
          <p:cNvPr id="68" name="Freeform 67">
            <a:extLst>
              <a:ext uri="{FF2B5EF4-FFF2-40B4-BE49-F238E27FC236}">
                <a16:creationId xmlns:a16="http://schemas.microsoft.com/office/drawing/2014/main" id="{42342AE9-E545-9AE9-321A-E94E7A39BD66}"/>
              </a:ext>
            </a:extLst>
          </p:cNvPr>
          <p:cNvSpPr/>
          <p:nvPr/>
        </p:nvSpPr>
        <p:spPr>
          <a:xfrm>
            <a:off x="27165544" y="29699366"/>
            <a:ext cx="451400" cy="415142"/>
          </a:xfrm>
          <a:custGeom>
            <a:avLst/>
            <a:gdLst>
              <a:gd name="connsiteX0" fmla="*/ 71344 w 451400"/>
              <a:gd name="connsiteY0" fmla="*/ 0 h 415142"/>
              <a:gd name="connsiteX1" fmla="*/ 451400 w 451400"/>
              <a:gd name="connsiteY1" fmla="*/ 378660 h 415142"/>
              <a:gd name="connsiteX2" fmla="*/ 448528 w 451400"/>
              <a:gd name="connsiteY2" fmla="*/ 407042 h 415142"/>
              <a:gd name="connsiteX3" fmla="*/ 447238 w 451400"/>
              <a:gd name="connsiteY3" fmla="*/ 407450 h 415142"/>
              <a:gd name="connsiteX4" fmla="*/ 372222 w 451400"/>
              <a:gd name="connsiteY4" fmla="*/ 415142 h 415142"/>
              <a:gd name="connsiteX5" fmla="*/ 0 w 451400"/>
              <a:gd name="connsiteY5" fmla="*/ 36484 h 415142"/>
              <a:gd name="connsiteX6" fmla="*/ 2934 w 451400"/>
              <a:gd name="connsiteY6" fmla="*/ 6870 h 415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1400" h="415142">
                <a:moveTo>
                  <a:pt x="71344" y="0"/>
                </a:moveTo>
                <a:cubicBezTo>
                  <a:pt x="281242" y="0"/>
                  <a:pt x="451400" y="169532"/>
                  <a:pt x="451400" y="378660"/>
                </a:cubicBezTo>
                <a:lnTo>
                  <a:pt x="448528" y="407042"/>
                </a:lnTo>
                <a:lnTo>
                  <a:pt x="447238" y="407450"/>
                </a:lnTo>
                <a:cubicBezTo>
                  <a:pt x="423006" y="412494"/>
                  <a:pt x="397918" y="415142"/>
                  <a:pt x="372222" y="415142"/>
                </a:cubicBezTo>
                <a:cubicBezTo>
                  <a:pt x="166650" y="415142"/>
                  <a:pt x="0" y="245612"/>
                  <a:pt x="0" y="36484"/>
                </a:cubicBezTo>
                <a:lnTo>
                  <a:pt x="2934" y="6870"/>
                </a:lnTo>
                <a:close/>
              </a:path>
            </a:pathLst>
          </a:custGeom>
          <a:solidFill>
            <a:srgbClr val="CB86B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6DE76C"/>
              </a:solidFill>
            </a:endParaRPr>
          </a:p>
        </p:txBody>
      </p:sp>
      <p:sp>
        <p:nvSpPr>
          <p:cNvPr id="80" name="Freeform 79">
            <a:extLst>
              <a:ext uri="{FF2B5EF4-FFF2-40B4-BE49-F238E27FC236}">
                <a16:creationId xmlns:a16="http://schemas.microsoft.com/office/drawing/2014/main" id="{48A12A68-23EB-6019-DEB6-C51BCCC2EA62}"/>
              </a:ext>
            </a:extLst>
          </p:cNvPr>
          <p:cNvSpPr/>
          <p:nvPr/>
        </p:nvSpPr>
        <p:spPr>
          <a:xfrm>
            <a:off x="27491104" y="29864122"/>
            <a:ext cx="126440" cy="244520"/>
          </a:xfrm>
          <a:custGeom>
            <a:avLst/>
            <a:gdLst>
              <a:gd name="connsiteX0" fmla="*/ 59842 w 126440"/>
              <a:gd name="connsiteY0" fmla="*/ 0 h 244520"/>
              <a:gd name="connsiteX1" fmla="*/ 61796 w 126440"/>
              <a:gd name="connsiteY1" fmla="*/ 2360 h 244520"/>
              <a:gd name="connsiteX2" fmla="*/ 100342 w 126440"/>
              <a:gd name="connsiteY2" fmla="*/ 75228 h 244520"/>
              <a:gd name="connsiteX3" fmla="*/ 120966 w 126440"/>
              <a:gd name="connsiteY3" fmla="*/ 151390 h 244520"/>
              <a:gd name="connsiteX4" fmla="*/ 124884 w 126440"/>
              <a:gd name="connsiteY4" fmla="*/ 190102 h 244520"/>
              <a:gd name="connsiteX5" fmla="*/ 126440 w 126440"/>
              <a:gd name="connsiteY5" fmla="*/ 210594 h 244520"/>
              <a:gd name="connsiteX6" fmla="*/ 123826 w 126440"/>
              <a:gd name="connsiteY6" fmla="*/ 236420 h 244520"/>
              <a:gd name="connsiteX7" fmla="*/ 122536 w 126440"/>
              <a:gd name="connsiteY7" fmla="*/ 236828 h 244520"/>
              <a:gd name="connsiteX8" fmla="*/ 47520 w 126440"/>
              <a:gd name="connsiteY8" fmla="*/ 244520 h 244520"/>
              <a:gd name="connsiteX9" fmla="*/ 3670 w 126440"/>
              <a:gd name="connsiteY9" fmla="*/ 240024 h 244520"/>
              <a:gd name="connsiteX10" fmla="*/ 0 w 126440"/>
              <a:gd name="connsiteY10" fmla="*/ 202984 h 244520"/>
              <a:gd name="connsiteX11" fmla="*/ 7350 w 126440"/>
              <a:gd name="connsiteY11" fmla="*/ 128810 h 244520"/>
              <a:gd name="connsiteX12" fmla="*/ 29038 w 126440"/>
              <a:gd name="connsiteY12" fmla="*/ 57732 h 24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6440" h="244520">
                <a:moveTo>
                  <a:pt x="59842" y="0"/>
                </a:moveTo>
                <a:lnTo>
                  <a:pt x="61796" y="2360"/>
                </a:lnTo>
                <a:cubicBezTo>
                  <a:pt x="77164" y="25024"/>
                  <a:pt x="90134" y="49432"/>
                  <a:pt x="100342" y="75228"/>
                </a:cubicBezTo>
                <a:lnTo>
                  <a:pt x="120966" y="151390"/>
                </a:lnTo>
                <a:lnTo>
                  <a:pt x="124884" y="190102"/>
                </a:lnTo>
                <a:lnTo>
                  <a:pt x="126440" y="210594"/>
                </a:lnTo>
                <a:lnTo>
                  <a:pt x="123826" y="236420"/>
                </a:lnTo>
                <a:lnTo>
                  <a:pt x="122536" y="236828"/>
                </a:lnTo>
                <a:cubicBezTo>
                  <a:pt x="98304" y="241872"/>
                  <a:pt x="73216" y="244520"/>
                  <a:pt x="47520" y="244520"/>
                </a:cubicBezTo>
                <a:lnTo>
                  <a:pt x="3670" y="240024"/>
                </a:lnTo>
                <a:lnTo>
                  <a:pt x="0" y="202984"/>
                </a:lnTo>
                <a:lnTo>
                  <a:pt x="7350" y="128810"/>
                </a:lnTo>
                <a:cubicBezTo>
                  <a:pt x="12308" y="104160"/>
                  <a:pt x="19622" y="80382"/>
                  <a:pt x="29038" y="57732"/>
                </a:cubicBezTo>
                <a:close/>
              </a:path>
            </a:pathLst>
          </a:custGeom>
          <a:solidFill>
            <a:srgbClr val="CFC6D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F50005"/>
              </a:solidFill>
            </a:endParaRPr>
          </a:p>
        </p:txBody>
      </p:sp>
    </p:spTree>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6269</TotalTime>
  <Words>1214</Words>
  <Application>Microsoft Macintosh PowerPoint</Application>
  <PresentationFormat>Custom</PresentationFormat>
  <Paragraphs>96</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Helvetica Neue</vt: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Nicholas Kathios</cp:lastModifiedBy>
  <cp:revision>77</cp:revision>
  <cp:lastPrinted>2022-04-18T15:59:33Z</cp:lastPrinted>
  <dcterms:created xsi:type="dcterms:W3CDTF">2021-02-08T14:55:12Z</dcterms:created>
  <dcterms:modified xsi:type="dcterms:W3CDTF">2023-06-20T17:13:59Z</dcterms:modified>
</cp:coreProperties>
</file>